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44"/>
  </p:notesMasterIdLst>
  <p:sldIdLst>
    <p:sldId id="256" r:id="rId2"/>
    <p:sldId id="264" r:id="rId3"/>
    <p:sldId id="258" r:id="rId4"/>
    <p:sldId id="259" r:id="rId5"/>
    <p:sldId id="260" r:id="rId6"/>
    <p:sldId id="261" r:id="rId7"/>
    <p:sldId id="262" r:id="rId8"/>
    <p:sldId id="263" r:id="rId9"/>
    <p:sldId id="291" r:id="rId10"/>
    <p:sldId id="265" r:id="rId11"/>
    <p:sldId id="267" r:id="rId12"/>
    <p:sldId id="257" r:id="rId13"/>
    <p:sldId id="268" r:id="rId14"/>
    <p:sldId id="270" r:id="rId15"/>
    <p:sldId id="271" r:id="rId16"/>
    <p:sldId id="272" r:id="rId17"/>
    <p:sldId id="294" r:id="rId18"/>
    <p:sldId id="295" r:id="rId19"/>
    <p:sldId id="279" r:id="rId20"/>
    <p:sldId id="280" r:id="rId21"/>
    <p:sldId id="281" r:id="rId22"/>
    <p:sldId id="282" r:id="rId23"/>
    <p:sldId id="283" r:id="rId24"/>
    <p:sldId id="284" r:id="rId25"/>
    <p:sldId id="275" r:id="rId26"/>
    <p:sldId id="276" r:id="rId27"/>
    <p:sldId id="278" r:id="rId28"/>
    <p:sldId id="292" r:id="rId29"/>
    <p:sldId id="293" r:id="rId30"/>
    <p:sldId id="299" r:id="rId31"/>
    <p:sldId id="300" r:id="rId32"/>
    <p:sldId id="286" r:id="rId33"/>
    <p:sldId id="287" r:id="rId34"/>
    <p:sldId id="288" r:id="rId35"/>
    <p:sldId id="289" r:id="rId36"/>
    <p:sldId id="296" r:id="rId37"/>
    <p:sldId id="297" r:id="rId38"/>
    <p:sldId id="301" r:id="rId39"/>
    <p:sldId id="302" r:id="rId40"/>
    <p:sldId id="303" r:id="rId41"/>
    <p:sldId id="298" r:id="rId42"/>
    <p:sldId id="290"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59" autoAdjust="0"/>
    <p:restoredTop sz="86380" autoAdjust="0"/>
  </p:normalViewPr>
  <p:slideViewPr>
    <p:cSldViewPr>
      <p:cViewPr varScale="1">
        <p:scale>
          <a:sx n="73" d="100"/>
          <a:sy n="73" d="100"/>
        </p:scale>
        <p:origin x="-1932" y="-102"/>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02A7F9-9910-43AB-9FDC-DF9A8E9EE478}" type="datetimeFigureOut">
              <a:rPr lang="en-IN" smtClean="0"/>
              <a:pPr/>
              <a:t>13-08-2014</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7AC860-FAFB-4C52-A54C-F12C956972E4}"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7E7AC860-FAFB-4C52-A54C-F12C956972E4}" type="slidenum">
              <a:rPr lang="en-IN" smtClean="0"/>
              <a:pPr/>
              <a:t>9</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7E7AC860-FAFB-4C52-A54C-F12C956972E4}" type="slidenum">
              <a:rPr lang="en-IN" smtClean="0"/>
              <a:pPr/>
              <a:t>34</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8/13/2014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8/13/2014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8/13/2014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content.onlinejacc.org/article.aspx?articleid=1143885"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IN" dirty="0" smtClean="0"/>
              <a:t>PHARMACOTHERAPY OF SPECIAL POPULATIONS</a:t>
            </a:r>
            <a:endParaRPr lang="en-IN" dirty="0"/>
          </a:p>
        </p:txBody>
      </p:sp>
      <p:sp>
        <p:nvSpPr>
          <p:cNvPr id="3" name="Subtitle 2"/>
          <p:cNvSpPr>
            <a:spLocks noGrp="1"/>
          </p:cNvSpPr>
          <p:nvPr>
            <p:ph type="subTitle" idx="1"/>
          </p:nvPr>
        </p:nvSpPr>
        <p:spPr/>
        <p:txBody>
          <a:bodyPr>
            <a:normAutofit/>
          </a:bodyPr>
          <a:lstStyle/>
          <a:p>
            <a:r>
              <a:rPr lang="en-IN" dirty="0" smtClean="0"/>
              <a:t>DR.SRINIVAS RAMAKA.</a:t>
            </a:r>
          </a:p>
          <a:p>
            <a:r>
              <a:rPr lang="en-IN" dirty="0" smtClean="0"/>
              <a:t>M.D.,DM.</a:t>
            </a:r>
          </a:p>
          <a:p>
            <a:r>
              <a:rPr lang="en-IN" dirty="0" smtClean="0"/>
              <a:t>Consultant Cardiologist.</a:t>
            </a:r>
          </a:p>
          <a:p>
            <a:endParaRPr lang="en-IN" dirty="0" smtClean="0"/>
          </a:p>
          <a:p>
            <a:endParaRPr lang="en-I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IN" b="1" dirty="0" smtClean="0">
                <a:latin typeface="Times New Roman" pitchFamily="18" charset="0"/>
                <a:cs typeface="Times New Roman" pitchFamily="18" charset="0"/>
              </a:rPr>
              <a:t>FDA Use-in-Pregnancy Ratings:</a:t>
            </a:r>
            <a:endParaRPr lang="en-IN" dirty="0"/>
          </a:p>
        </p:txBody>
      </p:sp>
      <p:sp>
        <p:nvSpPr>
          <p:cNvPr id="3" name="Content Placeholder 2"/>
          <p:cNvSpPr>
            <a:spLocks noGrp="1"/>
          </p:cNvSpPr>
          <p:nvPr>
            <p:ph idx="1"/>
          </p:nvPr>
        </p:nvSpPr>
        <p:spPr>
          <a:xfrm>
            <a:off x="457200" y="1143000"/>
            <a:ext cx="8229600" cy="5410200"/>
          </a:xfrm>
        </p:spPr>
        <p:txBody>
          <a:bodyPr>
            <a:noAutofit/>
          </a:bodyPr>
          <a:lstStyle/>
          <a:p>
            <a:r>
              <a:rPr lang="en-IN" sz="1500" b="1" dirty="0" smtClean="0">
                <a:latin typeface="Times New Roman" pitchFamily="18" charset="0"/>
                <a:cs typeface="Times New Roman" pitchFamily="18" charset="0"/>
              </a:rPr>
              <a:t>Category A: no fetal risks documented.</a:t>
            </a:r>
            <a:endParaRPr lang="en-IN" sz="1500" dirty="0" smtClean="0">
              <a:latin typeface="Times New Roman" pitchFamily="18" charset="0"/>
              <a:cs typeface="Times New Roman" pitchFamily="18" charset="0"/>
            </a:endParaRPr>
          </a:p>
          <a:p>
            <a:r>
              <a:rPr lang="en-IN" sz="1500" b="1" dirty="0" smtClean="0">
                <a:latin typeface="Times New Roman" pitchFamily="18" charset="0"/>
                <a:cs typeface="Times New Roman" pitchFamily="18" charset="0"/>
              </a:rPr>
              <a:t>Category B: No evidence of risk in </a:t>
            </a:r>
            <a:r>
              <a:rPr lang="en-IN" sz="1500" b="1" dirty="0" err="1" smtClean="0">
                <a:latin typeface="Times New Roman" pitchFamily="18" charset="0"/>
                <a:cs typeface="Times New Roman" pitchFamily="18" charset="0"/>
              </a:rPr>
              <a:t>humans.,animal</a:t>
            </a:r>
            <a:r>
              <a:rPr lang="en-IN" sz="1500" b="1" dirty="0" smtClean="0">
                <a:latin typeface="Times New Roman" pitchFamily="18" charset="0"/>
                <a:cs typeface="Times New Roman" pitchFamily="18" charset="0"/>
              </a:rPr>
              <a:t> studies suggest risk.</a:t>
            </a:r>
            <a:r>
              <a:rPr lang="en-IN" sz="1500" dirty="0" smtClean="0">
                <a:latin typeface="Times New Roman" pitchFamily="18" charset="0"/>
                <a:cs typeface="Times New Roman" pitchFamily="18" charset="0"/>
              </a:rPr>
              <a:t>.</a:t>
            </a:r>
            <a:r>
              <a:rPr lang="en-IN" sz="1500" dirty="0" err="1" smtClean="0">
                <a:latin typeface="Times New Roman" pitchFamily="18" charset="0"/>
                <a:cs typeface="Times New Roman" pitchFamily="18" charset="0"/>
              </a:rPr>
              <a:t>eg.methyldopa,thiazides</a:t>
            </a:r>
            <a:r>
              <a:rPr lang="en-IN" sz="1500" dirty="0" smtClean="0">
                <a:latin typeface="Times New Roman" pitchFamily="18" charset="0"/>
                <a:cs typeface="Times New Roman" pitchFamily="18" charset="0"/>
              </a:rPr>
              <a:t> and </a:t>
            </a:r>
            <a:r>
              <a:rPr lang="en-IN" sz="1500" dirty="0" err="1" smtClean="0">
                <a:latin typeface="Times New Roman" pitchFamily="18" charset="0"/>
                <a:cs typeface="Times New Roman" pitchFamily="18" charset="0"/>
              </a:rPr>
              <a:t>dipyridamole</a:t>
            </a:r>
            <a:r>
              <a:rPr lang="en-IN" sz="1500" dirty="0" smtClean="0">
                <a:latin typeface="Times New Roman" pitchFamily="18" charset="0"/>
                <a:cs typeface="Times New Roman" pitchFamily="18" charset="0"/>
              </a:rPr>
              <a:t>.</a:t>
            </a:r>
          </a:p>
          <a:p>
            <a:r>
              <a:rPr lang="en-IN" sz="1500" b="1" dirty="0" smtClean="0">
                <a:latin typeface="Times New Roman" pitchFamily="18" charset="0"/>
                <a:cs typeface="Times New Roman" pitchFamily="18" charset="0"/>
              </a:rPr>
              <a:t>Category C: animal studies demonstrated adverse fetal </a:t>
            </a:r>
            <a:r>
              <a:rPr lang="en-IN" sz="1500" b="1" dirty="0" err="1" smtClean="0">
                <a:latin typeface="Times New Roman" pitchFamily="18" charset="0"/>
                <a:cs typeface="Times New Roman" pitchFamily="18" charset="0"/>
              </a:rPr>
              <a:t>effects,but</a:t>
            </a:r>
            <a:r>
              <a:rPr lang="en-IN" sz="1500" b="1" dirty="0" smtClean="0">
                <a:latin typeface="Times New Roman" pitchFamily="18" charset="0"/>
                <a:cs typeface="Times New Roman" pitchFamily="18" charset="0"/>
              </a:rPr>
              <a:t> no controlled </a:t>
            </a:r>
            <a:r>
              <a:rPr lang="en-IN" sz="1500" b="1" dirty="0" err="1" smtClean="0">
                <a:latin typeface="Times New Roman" pitchFamily="18" charset="0"/>
                <a:cs typeface="Times New Roman" pitchFamily="18" charset="0"/>
              </a:rPr>
              <a:t>humn</a:t>
            </a:r>
            <a:r>
              <a:rPr lang="en-IN" sz="1500" b="1" dirty="0" smtClean="0">
                <a:latin typeface="Times New Roman" pitchFamily="18" charset="0"/>
                <a:cs typeface="Times New Roman" pitchFamily="18" charset="0"/>
              </a:rPr>
              <a:t> </a:t>
            </a:r>
            <a:r>
              <a:rPr lang="en-IN" sz="1500" b="1" dirty="0" err="1" smtClean="0">
                <a:latin typeface="Times New Roman" pitchFamily="18" charset="0"/>
                <a:cs typeface="Times New Roman" pitchFamily="18" charset="0"/>
              </a:rPr>
              <a:t>studies.risk</a:t>
            </a:r>
            <a:r>
              <a:rPr lang="en-IN" sz="1500" b="1" dirty="0" smtClean="0">
                <a:latin typeface="Times New Roman" pitchFamily="18" charset="0"/>
                <a:cs typeface="Times New Roman" pitchFamily="18" charset="0"/>
              </a:rPr>
              <a:t> cannot be ruled out.</a:t>
            </a:r>
          </a:p>
          <a:p>
            <a:pPr lvl="1"/>
            <a:r>
              <a:rPr lang="en-IN" sz="1500" dirty="0" smtClean="0">
                <a:latin typeface="Times New Roman" pitchFamily="18" charset="0"/>
                <a:cs typeface="Times New Roman" pitchFamily="18" charset="0"/>
              </a:rPr>
              <a:t>Adequate, well controlled human studies are lacking, and animal studies have shown a risk to </a:t>
            </a:r>
            <a:r>
              <a:rPr lang="en-IN" sz="1500" dirty="0" err="1" smtClean="0">
                <a:latin typeface="Times New Roman" pitchFamily="18" charset="0"/>
                <a:cs typeface="Times New Roman" pitchFamily="18" charset="0"/>
              </a:rPr>
              <a:t>fetus</a:t>
            </a:r>
            <a:r>
              <a:rPr lang="en-IN" sz="1500" dirty="0" smtClean="0">
                <a:latin typeface="Times New Roman" pitchFamily="18" charset="0"/>
                <a:cs typeface="Times New Roman" pitchFamily="18" charset="0"/>
              </a:rPr>
              <a:t> or are lacking as well. There is a chance of fetal harm if the drug is administered during pregnancy, but the potential benefits may outweigh the potential risk.eg.digoxin,hydrallazine,heparin,furosemide,quinidine,procainamide,verapamil.</a:t>
            </a:r>
          </a:p>
          <a:p>
            <a:r>
              <a:rPr lang="en-IN" sz="1500" b="1" dirty="0" smtClean="0">
                <a:latin typeface="Times New Roman" pitchFamily="18" charset="0"/>
                <a:cs typeface="Times New Roman" pitchFamily="18" charset="0"/>
              </a:rPr>
              <a:t>Category D: positive evidence of  human risk.</a:t>
            </a:r>
          </a:p>
          <a:p>
            <a:pPr lvl="1"/>
            <a:r>
              <a:rPr lang="en-IN" sz="1500" dirty="0" smtClean="0">
                <a:latin typeface="Times New Roman" pitchFamily="18" charset="0"/>
                <a:cs typeface="Times New Roman" pitchFamily="18" charset="0"/>
              </a:rPr>
              <a:t>Studies in humans or investigational or post-marketing data, have demonstrated fetal risk. Nevertheless, potential benefits from the use of the drug may outweigh the potential risk. For example, the drug may be acceptable if needed in life-threatening situation or serious disease for which safer drugs cannot be used or are ineffective..</a:t>
            </a:r>
            <a:r>
              <a:rPr lang="en-IN" sz="1500" dirty="0" err="1" smtClean="0">
                <a:latin typeface="Times New Roman" pitchFamily="18" charset="0"/>
                <a:cs typeface="Times New Roman" pitchFamily="18" charset="0"/>
              </a:rPr>
              <a:t>eg.phenytoin,captopril</a:t>
            </a:r>
            <a:r>
              <a:rPr lang="en-IN" sz="1500" dirty="0" smtClean="0">
                <a:latin typeface="Times New Roman" pitchFamily="18" charset="0"/>
                <a:cs typeface="Times New Roman" pitchFamily="18" charset="0"/>
              </a:rPr>
              <a:t>.</a:t>
            </a:r>
          </a:p>
          <a:p>
            <a:r>
              <a:rPr lang="en-IN" sz="1500" b="1" dirty="0" smtClean="0">
                <a:latin typeface="Times New Roman" pitchFamily="18" charset="0"/>
                <a:cs typeface="Times New Roman" pitchFamily="18" charset="0"/>
              </a:rPr>
              <a:t>Category X: Contraindicated in pregnancy.</a:t>
            </a:r>
            <a:r>
              <a:rPr lang="en-IN" sz="1500" dirty="0" smtClean="0">
                <a:latin typeface="Times New Roman" pitchFamily="18" charset="0"/>
                <a:cs typeface="Times New Roman" pitchFamily="18" charset="0"/>
              </a:rPr>
              <a:t> </a:t>
            </a:r>
            <a:r>
              <a:rPr lang="en-IN" sz="1500" dirty="0" err="1" smtClean="0">
                <a:latin typeface="Times New Roman" pitchFamily="18" charset="0"/>
                <a:cs typeface="Times New Roman" pitchFamily="18" charset="0"/>
              </a:rPr>
              <a:t>Documneted</a:t>
            </a:r>
            <a:r>
              <a:rPr lang="en-IN" sz="1500" dirty="0" smtClean="0">
                <a:latin typeface="Times New Roman" pitchFamily="18" charset="0"/>
                <a:cs typeface="Times New Roman" pitchFamily="18" charset="0"/>
              </a:rPr>
              <a:t> fetal </a:t>
            </a:r>
            <a:r>
              <a:rPr lang="en-IN" sz="1500" dirty="0" err="1" smtClean="0">
                <a:latin typeface="Times New Roman" pitchFamily="18" charset="0"/>
                <a:cs typeface="Times New Roman" pitchFamily="18" charset="0"/>
              </a:rPr>
              <a:t>abnormalities.eg.warfarin</a:t>
            </a:r>
            <a:r>
              <a:rPr lang="en-IN" sz="1500" dirty="0" smtClean="0">
                <a:latin typeface="Times New Roman" pitchFamily="18" charset="0"/>
                <a:cs typeface="Times New Roman" pitchFamily="18" charset="0"/>
              </a:rPr>
              <a:t>.</a:t>
            </a:r>
          </a:p>
          <a:p>
            <a:pPr lvl="1"/>
            <a:r>
              <a:rPr lang="en-IN" sz="1500" dirty="0" smtClean="0">
                <a:latin typeface="Times New Roman" pitchFamily="18" charset="0"/>
                <a:cs typeface="Times New Roman" pitchFamily="18" charset="0"/>
              </a:rPr>
              <a:t>Studies in animals or humans, or investigational or post-marketing reports, have demonstrated positive evidence of fetal abnormalities or risk that clearly outweighs any possible benefit to the patient.  </a:t>
            </a:r>
          </a:p>
          <a:p>
            <a:endParaRPr lang="en-IN" sz="1600" dirty="0" smtClean="0">
              <a:latin typeface="Times New Roman" pitchFamily="18" charset="0"/>
              <a:cs typeface="Times New Roman" pitchFamily="18" charset="0"/>
            </a:endParaRPr>
          </a:p>
          <a:p>
            <a:endParaRPr lang="en-IN" sz="16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smtClean="0"/>
              <a:t>General determinants of drug transfer across the placenta-</a:t>
            </a:r>
          </a:p>
          <a:p>
            <a:r>
              <a:rPr lang="en-IN" dirty="0" smtClean="0"/>
              <a:t>Lipid </a:t>
            </a:r>
            <a:r>
              <a:rPr lang="en-IN" dirty="0" err="1" smtClean="0"/>
              <a:t>solubility,extent</a:t>
            </a:r>
            <a:r>
              <a:rPr lang="en-IN" dirty="0" smtClean="0"/>
              <a:t> of plasma binding and degree of ionization of weak acids and bases.</a:t>
            </a:r>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b="1" dirty="0" err="1" smtClean="0"/>
              <a:t>Statins</a:t>
            </a:r>
            <a:r>
              <a:rPr lang="en-IN" b="1" dirty="0" smtClean="0"/>
              <a:t> and Pregnancy: </a:t>
            </a:r>
            <a:r>
              <a:rPr lang="en-IN" dirty="0" smtClean="0"/>
              <a:t>The safety of </a:t>
            </a:r>
            <a:r>
              <a:rPr lang="en-IN" dirty="0" err="1" smtClean="0"/>
              <a:t>statins</a:t>
            </a:r>
            <a:r>
              <a:rPr lang="en-IN" dirty="0" smtClean="0"/>
              <a:t> during pregnancy has not been established. Women wishing to conceive should not take </a:t>
            </a:r>
            <a:r>
              <a:rPr lang="en-IN" dirty="0" err="1" smtClean="0"/>
              <a:t>statins</a:t>
            </a:r>
            <a:r>
              <a:rPr lang="en-IN" dirty="0" smtClean="0"/>
              <a:t>. During their childbearing years, women taking </a:t>
            </a:r>
            <a:r>
              <a:rPr lang="en-IN" dirty="0" err="1" smtClean="0"/>
              <a:t>statins</a:t>
            </a:r>
            <a:r>
              <a:rPr lang="en-IN" dirty="0" smtClean="0"/>
              <a:t> should use highly effective contraception. Nursing mothers also are advised to avoid taking </a:t>
            </a:r>
            <a:r>
              <a:rPr lang="en-IN" dirty="0" err="1" smtClean="0"/>
              <a:t>statins</a:t>
            </a:r>
            <a:endParaRPr lang="en-I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CARDIOVASCULAR DRUGS IN PREGNANCY</a:t>
            </a:r>
            <a:endParaRPr lang="en-IN" dirty="0"/>
          </a:p>
        </p:txBody>
      </p:sp>
      <p:sp>
        <p:nvSpPr>
          <p:cNvPr id="3" name="Content Placeholder 2"/>
          <p:cNvSpPr>
            <a:spLocks noGrp="1"/>
          </p:cNvSpPr>
          <p:nvPr>
            <p:ph idx="1"/>
          </p:nvPr>
        </p:nvSpPr>
        <p:spPr/>
        <p:txBody>
          <a:bodyPr>
            <a:normAutofit/>
          </a:bodyPr>
          <a:lstStyle/>
          <a:p>
            <a:r>
              <a:rPr lang="en-IN" dirty="0" smtClean="0"/>
              <a:t>Most cardiovascular drugs cross the placenta and are secreted in breast milk. </a:t>
            </a:r>
          </a:p>
          <a:p>
            <a:r>
              <a:rPr lang="en-IN" dirty="0" smtClean="0"/>
              <a:t> Therefore, the risk to benefit ratio must be considered when administering any medication during pregnancy.. </a:t>
            </a:r>
          </a:p>
          <a:p>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IN" b="1" dirty="0" smtClean="0"/>
              <a:t>Pharmacologic management of congestive heart failure during pregnancy:</a:t>
            </a:r>
          </a:p>
          <a:p>
            <a:r>
              <a:rPr lang="en-IN" dirty="0" smtClean="0"/>
              <a:t>The treatment of CHF is more difficult in pregnant women than in </a:t>
            </a:r>
            <a:r>
              <a:rPr lang="en-IN" dirty="0" err="1" smtClean="0"/>
              <a:t>nonpregnant</a:t>
            </a:r>
            <a:r>
              <a:rPr lang="en-IN" dirty="0" smtClean="0"/>
              <a:t> women owing to the hemodynamic changes associated with pregnancy and the limited number of safe treatment options available.</a:t>
            </a:r>
          </a:p>
          <a:p>
            <a:r>
              <a:rPr lang="en-IN" dirty="0" smtClean="0"/>
              <a:t> Conservative measures such as salt restriction and limitation of activity are extremely important. </a:t>
            </a:r>
          </a:p>
          <a:p>
            <a:r>
              <a:rPr lang="en-IN" dirty="0" smtClean="0"/>
              <a:t>Pharmacologic therapy may be required</a:t>
            </a:r>
            <a:endParaRPr lang="en-IN"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10000"/>
          </a:bodyPr>
          <a:lstStyle/>
          <a:p>
            <a:r>
              <a:rPr lang="en-IN" b="1" dirty="0" err="1" smtClean="0"/>
              <a:t>Digoxin</a:t>
            </a:r>
            <a:r>
              <a:rPr lang="en-IN" b="1" dirty="0" smtClean="0"/>
              <a:t> and diuretics: </a:t>
            </a:r>
            <a:r>
              <a:rPr lang="en-IN" dirty="0" err="1" smtClean="0"/>
              <a:t>Digoxin</a:t>
            </a:r>
            <a:r>
              <a:rPr lang="en-IN" dirty="0" smtClean="0"/>
              <a:t>  can be safely administered during pregnancy and breast-feeding.</a:t>
            </a:r>
          </a:p>
          <a:p>
            <a:r>
              <a:rPr lang="en-IN" dirty="0" smtClean="0"/>
              <a:t>Diuretics impair uterine blood flow and placental perfusion, but no </a:t>
            </a:r>
            <a:r>
              <a:rPr lang="en-IN" dirty="0" err="1" smtClean="0"/>
              <a:t>teratogenic</a:t>
            </a:r>
            <a:r>
              <a:rPr lang="en-IN" dirty="0" smtClean="0"/>
              <a:t> effects described. </a:t>
            </a:r>
          </a:p>
          <a:p>
            <a:r>
              <a:rPr lang="en-IN" dirty="0" smtClean="0"/>
              <a:t>Cases of neonatal thrombocytopenia, jaundice, </a:t>
            </a:r>
            <a:r>
              <a:rPr lang="en-IN" dirty="0" err="1" smtClean="0"/>
              <a:t>hyponatremia</a:t>
            </a:r>
            <a:r>
              <a:rPr lang="en-IN" dirty="0" smtClean="0"/>
              <a:t> and </a:t>
            </a:r>
            <a:r>
              <a:rPr lang="en-IN" dirty="0" err="1" smtClean="0"/>
              <a:t>bradycardia</a:t>
            </a:r>
            <a:r>
              <a:rPr lang="en-IN" dirty="0" smtClean="0"/>
              <a:t> have been reported with </a:t>
            </a:r>
            <a:r>
              <a:rPr lang="en-IN" dirty="0" err="1" smtClean="0"/>
              <a:t>thiazide</a:t>
            </a:r>
            <a:r>
              <a:rPr lang="en-IN" dirty="0" smtClean="0"/>
              <a:t> diuretics and </a:t>
            </a:r>
            <a:r>
              <a:rPr lang="en-IN" dirty="0" err="1" smtClean="0"/>
              <a:t>furosemide</a:t>
            </a:r>
            <a:r>
              <a:rPr lang="en-IN" dirty="0" smtClean="0"/>
              <a:t>.</a:t>
            </a:r>
          </a:p>
          <a:p>
            <a:r>
              <a:rPr lang="en-IN" dirty="0" smtClean="0"/>
              <a:t>Routine initiation of diuretic medications during pregnancy is not generally recommended. </a:t>
            </a:r>
          </a:p>
          <a:p>
            <a:r>
              <a:rPr lang="en-IN" dirty="0" smtClean="0"/>
              <a:t>Maternal use of </a:t>
            </a:r>
            <a:r>
              <a:rPr lang="en-IN" dirty="0" err="1" smtClean="0"/>
              <a:t>furosemide</a:t>
            </a:r>
            <a:r>
              <a:rPr lang="en-IN" dirty="0" smtClean="0"/>
              <a:t> during pregnancy has not been associated with toxic or </a:t>
            </a:r>
            <a:r>
              <a:rPr lang="en-IN" dirty="0" err="1" smtClean="0"/>
              <a:t>teratogenic</a:t>
            </a:r>
            <a:r>
              <a:rPr lang="en-IN" dirty="0" smtClean="0"/>
              <a:t> effects, although metabolic complications have been observed. </a:t>
            </a:r>
          </a:p>
          <a:p>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ACE inhibitors and </a:t>
            </a:r>
            <a:r>
              <a:rPr lang="en-IN" b="1" dirty="0" err="1" smtClean="0"/>
              <a:t>Angiotensin</a:t>
            </a:r>
            <a:r>
              <a:rPr lang="en-IN" b="1" dirty="0" smtClean="0"/>
              <a:t> II receptor blockers :</a:t>
            </a:r>
            <a:endParaRPr lang="en-IN" dirty="0"/>
          </a:p>
        </p:txBody>
      </p:sp>
      <p:sp>
        <p:nvSpPr>
          <p:cNvPr id="3" name="Content Placeholder 2"/>
          <p:cNvSpPr>
            <a:spLocks noGrp="1"/>
          </p:cNvSpPr>
          <p:nvPr>
            <p:ph idx="1"/>
          </p:nvPr>
        </p:nvSpPr>
        <p:spPr/>
        <p:txBody>
          <a:bodyPr>
            <a:normAutofit lnSpcReduction="10000"/>
          </a:bodyPr>
          <a:lstStyle/>
          <a:p>
            <a:r>
              <a:rPr lang="en-IN" dirty="0" smtClean="0"/>
              <a:t>The use of ACE inhibitors and </a:t>
            </a:r>
            <a:r>
              <a:rPr lang="en-IN" dirty="0" err="1" smtClean="0"/>
              <a:t>Angiotensin</a:t>
            </a:r>
            <a:r>
              <a:rPr lang="en-IN" dirty="0" smtClean="0"/>
              <a:t> II receptor blockers is contraindicated during pregnancy. </a:t>
            </a:r>
          </a:p>
          <a:p>
            <a:r>
              <a:rPr lang="en-IN" dirty="0" smtClean="0"/>
              <a:t>Fetal exposure to ACE inhibitors during the first trimester of pregnancy increased the risk of congenital cardiovascular and central nervous system malformations. </a:t>
            </a:r>
          </a:p>
          <a:p>
            <a:r>
              <a:rPr lang="en-IN" dirty="0" smtClean="0"/>
              <a:t>Use of ACE inhibitors during the second trimester of pregnancy increases the risk of early delivery, low birth weight, </a:t>
            </a:r>
            <a:r>
              <a:rPr lang="en-IN" dirty="0" err="1" smtClean="0"/>
              <a:t>oligohydramnios</a:t>
            </a:r>
            <a:r>
              <a:rPr lang="en-IN" dirty="0" smtClean="0"/>
              <a:t>, or neonatal </a:t>
            </a:r>
            <a:r>
              <a:rPr lang="en-IN" dirty="0" err="1" smtClean="0"/>
              <a:t>anuria</a:t>
            </a:r>
            <a:r>
              <a:rPr lang="en-IN" dirty="0" smtClean="0"/>
              <a:t> and renal failure. </a:t>
            </a:r>
          </a:p>
          <a:p>
            <a:r>
              <a:rPr lang="en-IN" dirty="0" smtClean="0"/>
              <a:t>Can be used safely during lactation.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IN" dirty="0" err="1" smtClean="0"/>
              <a:t>Thromboembolic</a:t>
            </a:r>
            <a:r>
              <a:rPr lang="en-IN" dirty="0" smtClean="0"/>
              <a:t> complications.</a:t>
            </a:r>
          </a:p>
          <a:p>
            <a:r>
              <a:rPr lang="en-IN" dirty="0" smtClean="0"/>
              <a:t>Hypertension—calcium </a:t>
            </a:r>
            <a:r>
              <a:rPr lang="en-IN" dirty="0" err="1" smtClean="0"/>
              <a:t>channnel</a:t>
            </a:r>
            <a:r>
              <a:rPr lang="en-IN" dirty="0" smtClean="0"/>
              <a:t> drugs—</a:t>
            </a:r>
            <a:r>
              <a:rPr lang="en-IN" dirty="0" err="1" smtClean="0"/>
              <a:t>nifedipine</a:t>
            </a:r>
            <a:r>
              <a:rPr lang="en-IN" dirty="0" smtClean="0"/>
              <a:t> and </a:t>
            </a:r>
            <a:r>
              <a:rPr lang="en-IN" dirty="0" err="1" smtClean="0"/>
              <a:t>alphamethydopa</a:t>
            </a:r>
            <a:r>
              <a:rPr lang="en-IN" dirty="0" smtClean="0"/>
              <a:t>.</a:t>
            </a:r>
          </a:p>
          <a:p>
            <a:r>
              <a:rPr lang="en-IN" dirty="0" smtClean="0"/>
              <a:t>PAH—maternal mortality—30—70%.and fetal loss is 40 %.</a:t>
            </a:r>
          </a:p>
          <a:p>
            <a:r>
              <a:rPr lang="en-IN" dirty="0" err="1" smtClean="0"/>
              <a:t>Arrhyhmias</a:t>
            </a:r>
            <a:r>
              <a:rPr lang="en-IN" dirty="0" smtClean="0"/>
              <a:t>-SVT—</a:t>
            </a:r>
            <a:r>
              <a:rPr lang="en-IN" dirty="0" err="1" smtClean="0"/>
              <a:t>adenosine.oral</a:t>
            </a:r>
            <a:r>
              <a:rPr lang="en-IN" dirty="0" smtClean="0"/>
              <a:t> drugs-</a:t>
            </a:r>
            <a:r>
              <a:rPr lang="en-IN" dirty="0" err="1" smtClean="0"/>
              <a:t>betablockers</a:t>
            </a:r>
            <a:r>
              <a:rPr lang="en-IN" dirty="0" smtClean="0"/>
              <a:t> or </a:t>
            </a:r>
            <a:r>
              <a:rPr lang="en-IN" dirty="0" err="1" smtClean="0"/>
              <a:t>verapamil</a:t>
            </a:r>
            <a:r>
              <a:rPr lang="en-IN" dirty="0" smtClean="0"/>
              <a:t>.</a:t>
            </a:r>
          </a:p>
          <a:p>
            <a:endParaRPr lang="en-IN"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IN" dirty="0" smtClean="0"/>
              <a:t>Treatment of </a:t>
            </a:r>
            <a:r>
              <a:rPr lang="en-IN" dirty="0" err="1" smtClean="0"/>
              <a:t>afteroad</a:t>
            </a:r>
            <a:r>
              <a:rPr lang="en-IN" dirty="0" smtClean="0"/>
              <a:t> reduction as in HTN,AR or MR or LV dysfunction-</a:t>
            </a:r>
            <a:r>
              <a:rPr lang="en-IN" dirty="0" err="1" smtClean="0"/>
              <a:t>hydrallazine</a:t>
            </a:r>
            <a:r>
              <a:rPr lang="en-IN" dirty="0" smtClean="0"/>
              <a:t> and methyldopa.</a:t>
            </a:r>
          </a:p>
          <a:p>
            <a:r>
              <a:rPr lang="en-IN" dirty="0" smtClean="0"/>
              <a:t>PAH—</a:t>
            </a:r>
            <a:r>
              <a:rPr lang="en-IN" dirty="0" err="1" smtClean="0"/>
              <a:t>Sildenafil</a:t>
            </a:r>
            <a:r>
              <a:rPr lang="en-IN" dirty="0" smtClean="0"/>
              <a:t>.</a:t>
            </a:r>
          </a:p>
          <a:p>
            <a:r>
              <a:rPr lang="en-IN" dirty="0" smtClean="0"/>
              <a:t>ACEI AND ARBS—CONTRANDICATED AS they cross the placenta.</a:t>
            </a:r>
          </a:p>
          <a:p>
            <a:endParaRPr lang="en-IN"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Management of Arrhythmias during pregnancy</a:t>
            </a:r>
            <a:endParaRPr lang="en-IN" dirty="0"/>
          </a:p>
        </p:txBody>
      </p:sp>
      <p:sp>
        <p:nvSpPr>
          <p:cNvPr id="3" name="Content Placeholder 2"/>
          <p:cNvSpPr>
            <a:spLocks noGrp="1"/>
          </p:cNvSpPr>
          <p:nvPr>
            <p:ph idx="1"/>
          </p:nvPr>
        </p:nvSpPr>
        <p:spPr/>
        <p:txBody>
          <a:bodyPr>
            <a:normAutofit/>
          </a:bodyPr>
          <a:lstStyle/>
          <a:p>
            <a:pPr algn="just"/>
            <a:r>
              <a:rPr lang="en-IN" b="1" dirty="0" err="1" smtClean="0">
                <a:latin typeface="Times New Roman" pitchFamily="18" charset="0"/>
                <a:cs typeface="Times New Roman" pitchFamily="18" charset="0"/>
              </a:rPr>
              <a:t>Digoxin</a:t>
            </a:r>
            <a:r>
              <a:rPr lang="en-IN" b="1" dirty="0" smtClean="0">
                <a:latin typeface="Times New Roman" pitchFamily="18" charset="0"/>
                <a:cs typeface="Times New Roman" pitchFamily="18" charset="0"/>
              </a:rPr>
              <a:t> and </a:t>
            </a:r>
            <a:r>
              <a:rPr lang="en-IN" b="1" dirty="0" err="1" smtClean="0">
                <a:latin typeface="Times New Roman" pitchFamily="18" charset="0"/>
                <a:cs typeface="Times New Roman" pitchFamily="18" charset="0"/>
              </a:rPr>
              <a:t>Quinidine</a:t>
            </a:r>
            <a:r>
              <a:rPr lang="en-IN" b="1" dirty="0" smtClean="0">
                <a:latin typeface="Times New Roman" pitchFamily="18" charset="0"/>
                <a:cs typeface="Times New Roman" pitchFamily="18" charset="0"/>
              </a:rPr>
              <a:t>: </a:t>
            </a:r>
            <a:r>
              <a:rPr lang="en-IN" dirty="0" err="1" smtClean="0">
                <a:latin typeface="Times New Roman" pitchFamily="18" charset="0"/>
                <a:cs typeface="Times New Roman" pitchFamily="18" charset="0"/>
              </a:rPr>
              <a:t>Digoxin</a:t>
            </a:r>
            <a:r>
              <a:rPr lang="en-IN" dirty="0" smtClean="0">
                <a:latin typeface="Times New Roman" pitchFamily="18" charset="0"/>
                <a:cs typeface="Times New Roman" pitchFamily="18" charset="0"/>
              </a:rPr>
              <a:t> is thought to be safe for treating arrhythmias except for an increased risk of prematurity and intrauterine growth retardation. </a:t>
            </a:r>
          </a:p>
          <a:p>
            <a:pPr algn="just"/>
            <a:r>
              <a:rPr lang="en-IN" dirty="0" smtClean="0">
                <a:latin typeface="Times New Roman" pitchFamily="18" charset="0"/>
                <a:cs typeface="Times New Roman" pitchFamily="18" charset="0"/>
              </a:rPr>
              <a:t>Adverse fetal effects have not been reported with </a:t>
            </a:r>
            <a:r>
              <a:rPr lang="en-IN" dirty="0" err="1" smtClean="0">
                <a:latin typeface="Times New Roman" pitchFamily="18" charset="0"/>
                <a:cs typeface="Times New Roman" pitchFamily="18" charset="0"/>
              </a:rPr>
              <a:t>qunidine</a:t>
            </a:r>
            <a:r>
              <a:rPr lang="en-IN" dirty="0" smtClean="0">
                <a:latin typeface="Times New Roman" pitchFamily="18" charset="0"/>
                <a:cs typeface="Times New Roman" pitchFamily="18" charset="0"/>
              </a:rPr>
              <a:t> given at a </a:t>
            </a:r>
            <a:r>
              <a:rPr lang="en-IN" dirty="0" err="1" smtClean="0">
                <a:latin typeface="Times New Roman" pitchFamily="18" charset="0"/>
                <a:cs typeface="Times New Roman" pitchFamily="18" charset="0"/>
              </a:rPr>
              <a:t>threapeutic</a:t>
            </a:r>
            <a:r>
              <a:rPr lang="en-IN" dirty="0" smtClean="0">
                <a:latin typeface="Times New Roman" pitchFamily="18" charset="0"/>
                <a:cs typeface="Times New Roman" pitchFamily="18" charset="0"/>
              </a:rPr>
              <a:t> dose, but toxic doses may induce premature labour. </a:t>
            </a:r>
          </a:p>
          <a:p>
            <a:pPr algn="just"/>
            <a:r>
              <a:rPr lang="en-IN" dirty="0" smtClean="0">
                <a:latin typeface="Times New Roman" pitchFamily="18" charset="0"/>
                <a:cs typeface="Times New Roman" pitchFamily="18" charset="0"/>
              </a:rPr>
              <a:t>Limited information is available on the use of </a:t>
            </a:r>
            <a:r>
              <a:rPr lang="en-IN" dirty="0" err="1" smtClean="0">
                <a:latin typeface="Times New Roman" pitchFamily="18" charset="0"/>
                <a:cs typeface="Times New Roman" pitchFamily="18" charset="0"/>
              </a:rPr>
              <a:t>procanamide</a:t>
            </a:r>
            <a:r>
              <a:rPr lang="en-IN" dirty="0" smtClean="0">
                <a:latin typeface="Times New Roman" pitchFamily="18" charset="0"/>
                <a:cs typeface="Times New Roman" pitchFamily="18" charset="0"/>
              </a:rPr>
              <a:t>, </a:t>
            </a:r>
            <a:r>
              <a:rPr lang="en-IN" dirty="0" err="1" smtClean="0">
                <a:latin typeface="Times New Roman" pitchFamily="18" charset="0"/>
                <a:cs typeface="Times New Roman" pitchFamily="18" charset="0"/>
              </a:rPr>
              <a:t>disopyramide</a:t>
            </a:r>
            <a:r>
              <a:rPr lang="en-IN" dirty="0" smtClean="0">
                <a:latin typeface="Times New Roman" pitchFamily="18" charset="0"/>
                <a:cs typeface="Times New Roman" pitchFamily="18" charset="0"/>
              </a:rPr>
              <a:t> and </a:t>
            </a:r>
            <a:r>
              <a:rPr lang="en-IN" dirty="0" err="1" smtClean="0">
                <a:latin typeface="Times New Roman" pitchFamily="18" charset="0"/>
                <a:cs typeface="Times New Roman" pitchFamily="18" charset="0"/>
              </a:rPr>
              <a:t>propafenone</a:t>
            </a:r>
            <a:r>
              <a:rPr lang="en-IN" dirty="0" smtClean="0">
                <a:latin typeface="Times New Roman" pitchFamily="18" charset="0"/>
                <a:cs typeface="Times New Roman" pitchFamily="18" charset="0"/>
              </a:rPr>
              <a:t> during pregnancy, but no adverse fetal effects have been noted.  </a:t>
            </a:r>
            <a:endParaRPr lang="en-IN" b="1"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normAutofit/>
          </a:bodyPr>
          <a:lstStyle/>
          <a:p>
            <a:r>
              <a:rPr lang="en-IN" dirty="0" smtClean="0"/>
              <a:t>Individuals at extremes of the age - vulnerable to the toxic effects of drugs.</a:t>
            </a:r>
          </a:p>
          <a:p>
            <a:r>
              <a:rPr lang="en-IN" dirty="0" smtClean="0"/>
              <a:t>The young - susceptible due  to the incomplete development of certain organs </a:t>
            </a:r>
            <a:r>
              <a:rPr lang="en-IN" dirty="0" err="1" smtClean="0"/>
              <a:t>eg.kidney</a:t>
            </a:r>
            <a:r>
              <a:rPr lang="en-IN" dirty="0" smtClean="0"/>
              <a:t> or the lack of expression of certain drug metabolizing or transport proteins that play key pharmacokinetic roles.</a:t>
            </a:r>
          </a:p>
          <a:p>
            <a:r>
              <a:rPr lang="en-IN" dirty="0" smtClean="0"/>
              <a:t>Elderly—increased risk due to age-related changes in body </a:t>
            </a:r>
            <a:r>
              <a:rPr lang="en-IN" dirty="0" err="1" smtClean="0"/>
              <a:t>composition,organ</a:t>
            </a:r>
            <a:r>
              <a:rPr lang="en-IN" dirty="0" smtClean="0"/>
              <a:t> </a:t>
            </a:r>
            <a:r>
              <a:rPr lang="en-IN" dirty="0" err="1" smtClean="0"/>
              <a:t>function,and</a:t>
            </a:r>
            <a:r>
              <a:rPr lang="en-IN" dirty="0" smtClean="0"/>
              <a:t> drug </a:t>
            </a:r>
            <a:r>
              <a:rPr lang="en-IN" dirty="0" err="1" smtClean="0"/>
              <a:t>metabolizng</a:t>
            </a:r>
            <a:r>
              <a:rPr lang="en-IN" dirty="0" smtClean="0"/>
              <a:t> systems—delay in drug clearance.</a:t>
            </a:r>
          </a:p>
          <a:p>
            <a:endParaRPr lang="en-IN" dirty="0" smtClean="0"/>
          </a:p>
          <a:p>
            <a:endParaRPr lang="en-IN" dirty="0" smtClean="0"/>
          </a:p>
          <a:p>
            <a:endParaRPr lang="en-IN"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10000"/>
          </a:bodyPr>
          <a:lstStyle/>
          <a:p>
            <a:r>
              <a:rPr lang="en-IN" dirty="0" err="1" smtClean="0">
                <a:latin typeface="Times New Roman" pitchFamily="18" charset="0"/>
                <a:cs typeface="Times New Roman" pitchFamily="18" charset="0"/>
              </a:rPr>
              <a:t>Amiodarone</a:t>
            </a:r>
            <a:r>
              <a:rPr lang="en-IN" dirty="0" smtClean="0">
                <a:latin typeface="Times New Roman" pitchFamily="18" charset="0"/>
                <a:cs typeface="Times New Roman" pitchFamily="18" charset="0"/>
              </a:rPr>
              <a:t> during pregnancy -may result in fetal hypothyroidism. </a:t>
            </a:r>
          </a:p>
          <a:p>
            <a:r>
              <a:rPr lang="en-IN" dirty="0" err="1" smtClean="0">
                <a:latin typeface="Times New Roman" pitchFamily="18" charset="0"/>
                <a:cs typeface="Times New Roman" pitchFamily="18" charset="0"/>
              </a:rPr>
              <a:t>Amiodarone</a:t>
            </a:r>
            <a:r>
              <a:rPr lang="en-IN" dirty="0" smtClean="0">
                <a:latin typeface="Times New Roman" pitchFamily="18" charset="0"/>
                <a:cs typeface="Times New Roman" pitchFamily="18" charset="0"/>
              </a:rPr>
              <a:t> use should be limited to patients with refractory life-threatening arrhythmias and serum </a:t>
            </a:r>
            <a:r>
              <a:rPr lang="en-IN" dirty="0" err="1" smtClean="0">
                <a:latin typeface="Times New Roman" pitchFamily="18" charset="0"/>
                <a:cs typeface="Times New Roman" pitchFamily="18" charset="0"/>
              </a:rPr>
              <a:t>amiodarone</a:t>
            </a:r>
            <a:r>
              <a:rPr lang="en-IN" dirty="0" smtClean="0">
                <a:latin typeface="Times New Roman" pitchFamily="18" charset="0"/>
                <a:cs typeface="Times New Roman" pitchFamily="18" charset="0"/>
              </a:rPr>
              <a:t> levels as to be kept as low as possible. Fetal electrocardiographic monitoring should be performed before, during and after birth and neonatal thyroid function should be monitored at birth and continued during the exposure to </a:t>
            </a:r>
            <a:r>
              <a:rPr lang="en-IN" dirty="0" err="1" smtClean="0">
                <a:latin typeface="Times New Roman" pitchFamily="18" charset="0"/>
                <a:cs typeface="Times New Roman" pitchFamily="18" charset="0"/>
              </a:rPr>
              <a:t>amiodarone</a:t>
            </a:r>
            <a:r>
              <a:rPr lang="en-IN" dirty="0" smtClean="0">
                <a:latin typeface="Times New Roman" pitchFamily="18" charset="0"/>
                <a:cs typeface="Times New Roman" pitchFamily="18" charset="0"/>
              </a:rPr>
              <a:t>. </a:t>
            </a:r>
            <a:r>
              <a:rPr lang="en-IN" dirty="0" err="1" smtClean="0">
                <a:latin typeface="Times New Roman" pitchFamily="18" charset="0"/>
                <a:cs typeface="Times New Roman" pitchFamily="18" charset="0"/>
              </a:rPr>
              <a:t>Amoidarone</a:t>
            </a:r>
            <a:r>
              <a:rPr lang="en-IN" dirty="0" smtClean="0">
                <a:latin typeface="Times New Roman" pitchFamily="18" charset="0"/>
                <a:cs typeface="Times New Roman" pitchFamily="18" charset="0"/>
              </a:rPr>
              <a:t> and its active metabolite have been found in human breast milk in significant concentrations; therefore, the use of </a:t>
            </a:r>
            <a:r>
              <a:rPr lang="en-IN" dirty="0" err="1" smtClean="0">
                <a:latin typeface="Times New Roman" pitchFamily="18" charset="0"/>
                <a:cs typeface="Times New Roman" pitchFamily="18" charset="0"/>
              </a:rPr>
              <a:t>amiodarone</a:t>
            </a:r>
            <a:r>
              <a:rPr lang="en-IN" dirty="0" smtClean="0">
                <a:latin typeface="Times New Roman" pitchFamily="18" charset="0"/>
                <a:cs typeface="Times New Roman" pitchFamily="18" charset="0"/>
              </a:rPr>
              <a:t> is not recommended in women who are breast feeding their infants.</a:t>
            </a:r>
          </a:p>
          <a:p>
            <a:endParaRPr lang="en-IN"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err="1" smtClean="0">
                <a:latin typeface="Times New Roman" pitchFamily="18" charset="0"/>
                <a:cs typeface="Times New Roman" pitchFamily="18" charset="0"/>
              </a:rPr>
              <a:t>Verapamil</a:t>
            </a:r>
            <a:r>
              <a:rPr lang="en-IN" dirty="0" smtClean="0">
                <a:latin typeface="Times New Roman" pitchFamily="18" charset="0"/>
                <a:cs typeface="Times New Roman" pitchFamily="18" charset="0"/>
              </a:rPr>
              <a:t>-used in pregnancy to manage supra-ventricular </a:t>
            </a:r>
            <a:r>
              <a:rPr lang="en-IN" dirty="0" err="1" smtClean="0">
                <a:latin typeface="Times New Roman" pitchFamily="18" charset="0"/>
                <a:cs typeface="Times New Roman" pitchFamily="18" charset="0"/>
              </a:rPr>
              <a:t>arrthythmias</a:t>
            </a:r>
            <a:r>
              <a:rPr lang="en-IN" dirty="0" smtClean="0">
                <a:latin typeface="Times New Roman" pitchFamily="18" charset="0"/>
                <a:cs typeface="Times New Roman" pitchFamily="18" charset="0"/>
              </a:rPr>
              <a:t>, </a:t>
            </a:r>
          </a:p>
          <a:p>
            <a:r>
              <a:rPr lang="en-IN" dirty="0" smtClean="0">
                <a:latin typeface="Times New Roman" pitchFamily="18" charset="0"/>
                <a:cs typeface="Times New Roman" pitchFamily="18" charset="0"/>
              </a:rPr>
              <a:t>No adverse effects reported. </a:t>
            </a:r>
          </a:p>
          <a:p>
            <a:r>
              <a:rPr lang="en-IN" dirty="0" smtClean="0">
                <a:latin typeface="Times New Roman" pitchFamily="18" charset="0"/>
                <a:cs typeface="Times New Roman" pitchFamily="18" charset="0"/>
              </a:rPr>
              <a:t>Recommended that </a:t>
            </a:r>
            <a:r>
              <a:rPr lang="en-IN" dirty="0" err="1" smtClean="0">
                <a:latin typeface="Times New Roman" pitchFamily="18" charset="0"/>
                <a:cs typeface="Times New Roman" pitchFamily="18" charset="0"/>
              </a:rPr>
              <a:t>verapamil</a:t>
            </a:r>
            <a:r>
              <a:rPr lang="en-IN" dirty="0" smtClean="0">
                <a:latin typeface="Times New Roman" pitchFamily="18" charset="0"/>
                <a:cs typeface="Times New Roman" pitchFamily="18" charset="0"/>
              </a:rPr>
              <a:t> therapy be discontinued at the onset of labour to prevent dysfunctional labour or postpartum </a:t>
            </a:r>
            <a:r>
              <a:rPr lang="en-IN" dirty="0" err="1" smtClean="0">
                <a:latin typeface="Times New Roman" pitchFamily="18" charset="0"/>
                <a:cs typeface="Times New Roman" pitchFamily="18" charset="0"/>
              </a:rPr>
              <a:t>hemorrhage</a:t>
            </a:r>
            <a:r>
              <a:rPr lang="en-IN" dirty="0" smtClean="0">
                <a:latin typeface="Times New Roman" pitchFamily="18" charset="0"/>
                <a:cs typeface="Times New Roman" pitchFamily="18" charset="0"/>
              </a:rPr>
              <a:t>. </a:t>
            </a:r>
          </a:p>
          <a:p>
            <a:endParaRPr lang="en-IN"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err="1" smtClean="0"/>
              <a:t>Betablockers</a:t>
            </a:r>
            <a:r>
              <a:rPr lang="en-IN" dirty="0" smtClean="0"/>
              <a:t/>
            </a:r>
            <a:br>
              <a:rPr lang="en-IN" dirty="0" smtClean="0"/>
            </a:br>
            <a:endParaRPr lang="en-IN" dirty="0"/>
          </a:p>
        </p:txBody>
      </p:sp>
      <p:sp>
        <p:nvSpPr>
          <p:cNvPr id="3" name="Content Placeholder 2"/>
          <p:cNvSpPr>
            <a:spLocks noGrp="1"/>
          </p:cNvSpPr>
          <p:nvPr>
            <p:ph idx="1"/>
          </p:nvPr>
        </p:nvSpPr>
        <p:spPr/>
        <p:txBody>
          <a:bodyPr>
            <a:normAutofit/>
          </a:bodyPr>
          <a:lstStyle/>
          <a:p>
            <a:r>
              <a:rPr lang="en-IN" dirty="0" smtClean="0"/>
              <a:t>The use of β -blockers during pregnancy has been reported to cause intrauterine growth retardation, </a:t>
            </a:r>
            <a:r>
              <a:rPr lang="en-IN" dirty="0" err="1" smtClean="0"/>
              <a:t>apnea</a:t>
            </a:r>
            <a:r>
              <a:rPr lang="en-IN" dirty="0" smtClean="0"/>
              <a:t> at birth, fetal </a:t>
            </a:r>
            <a:r>
              <a:rPr lang="en-IN" dirty="0" err="1" smtClean="0"/>
              <a:t>bradycardia</a:t>
            </a:r>
            <a:r>
              <a:rPr lang="en-IN" dirty="0" smtClean="0"/>
              <a:t>, </a:t>
            </a:r>
            <a:r>
              <a:rPr lang="en-IN" dirty="0" err="1" smtClean="0"/>
              <a:t>hypoglycemia</a:t>
            </a:r>
            <a:r>
              <a:rPr lang="en-IN" dirty="0" smtClean="0"/>
              <a:t>, </a:t>
            </a:r>
            <a:r>
              <a:rPr lang="en-IN" dirty="0" err="1" smtClean="0"/>
              <a:t>hyperbilirubinemia</a:t>
            </a:r>
            <a:r>
              <a:rPr lang="en-IN" dirty="0" smtClean="0"/>
              <a:t>.</a:t>
            </a:r>
          </a:p>
          <a:p>
            <a:r>
              <a:rPr lang="en-IN" dirty="0" smtClean="0"/>
              <a:t>Relatively </a:t>
            </a:r>
            <a:r>
              <a:rPr lang="en-IN" dirty="0" err="1" smtClean="0"/>
              <a:t>safe,cross</a:t>
            </a:r>
            <a:r>
              <a:rPr lang="en-IN" dirty="0" smtClean="0"/>
              <a:t> the placenta </a:t>
            </a:r>
            <a:r>
              <a:rPr lang="en-IN" dirty="0" err="1" smtClean="0"/>
              <a:t>nd</a:t>
            </a:r>
            <a:r>
              <a:rPr lang="en-IN" dirty="0" smtClean="0"/>
              <a:t> are present in breast milk.</a:t>
            </a:r>
          </a:p>
          <a:p>
            <a:r>
              <a:rPr lang="en-IN" dirty="0" smtClean="0"/>
              <a:t>WHO </a:t>
            </a:r>
            <a:r>
              <a:rPr lang="en-IN" dirty="0" err="1" smtClean="0"/>
              <a:t>considrs</a:t>
            </a:r>
            <a:r>
              <a:rPr lang="en-IN" dirty="0" smtClean="0"/>
              <a:t> </a:t>
            </a:r>
            <a:r>
              <a:rPr lang="en-IN" dirty="0" err="1" smtClean="0"/>
              <a:t>Atenolol</a:t>
            </a:r>
            <a:r>
              <a:rPr lang="en-IN" dirty="0" smtClean="0"/>
              <a:t> unsafe  during breastfeeding as it causes </a:t>
            </a:r>
            <a:r>
              <a:rPr lang="en-IN" dirty="0" err="1" smtClean="0"/>
              <a:t>hypoglycemia</a:t>
            </a:r>
            <a:r>
              <a:rPr lang="en-IN" dirty="0" smtClean="0"/>
              <a:t> and </a:t>
            </a:r>
            <a:r>
              <a:rPr lang="en-IN" dirty="0" err="1" smtClean="0"/>
              <a:t>bradycardia.Metoprolol</a:t>
            </a:r>
            <a:r>
              <a:rPr lang="en-IN" dirty="0" smtClean="0"/>
              <a:t> is an alternative.</a:t>
            </a:r>
            <a:endParaRPr lang="en-IN"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IN" dirty="0" smtClean="0"/>
              <a:t>Adenosine has been used safely to treat acute </a:t>
            </a:r>
            <a:r>
              <a:rPr lang="en-IN" dirty="0" err="1" smtClean="0"/>
              <a:t>supre</a:t>
            </a:r>
            <a:r>
              <a:rPr lang="en-IN" dirty="0" smtClean="0"/>
              <a:t>-ventricular tachycardia in pregnancy.</a:t>
            </a:r>
          </a:p>
          <a:p>
            <a:r>
              <a:rPr lang="en-IN" dirty="0" smtClean="0"/>
              <a:t>Beta-blockers and calcium channel blockers can be used for </a:t>
            </a:r>
            <a:r>
              <a:rPr lang="en-IN" dirty="0" err="1" smtClean="0"/>
              <a:t>supre</a:t>
            </a:r>
            <a:r>
              <a:rPr lang="en-IN" dirty="0" smtClean="0"/>
              <a:t>-ventricular tachycardia </a:t>
            </a:r>
            <a:r>
              <a:rPr lang="en-IN" dirty="0" err="1" smtClean="0"/>
              <a:t>prophyaxis</a:t>
            </a:r>
            <a:r>
              <a:rPr lang="en-IN" dirty="0" smtClean="0"/>
              <a:t> in pregnancy. But their use should be discontinued near the time of </a:t>
            </a:r>
            <a:r>
              <a:rPr lang="en-IN" dirty="0" err="1" smtClean="0"/>
              <a:t>delivey</a:t>
            </a:r>
            <a:r>
              <a:rPr lang="en-IN" dirty="0" smtClean="0"/>
              <a:t>.</a:t>
            </a:r>
          </a:p>
          <a:p>
            <a:r>
              <a:rPr lang="en-IN" dirty="0" err="1" smtClean="0"/>
              <a:t>Atenolol</a:t>
            </a:r>
            <a:r>
              <a:rPr lang="en-IN" dirty="0" smtClean="0"/>
              <a:t> should be avoided during pregnancy and lactation.</a:t>
            </a:r>
          </a:p>
          <a:p>
            <a:endParaRPr lang="en-IN"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Management of CAD in pregnancy</a:t>
            </a:r>
            <a:endParaRPr lang="en-IN" dirty="0"/>
          </a:p>
        </p:txBody>
      </p:sp>
      <p:sp>
        <p:nvSpPr>
          <p:cNvPr id="3" name="Content Placeholder 2"/>
          <p:cNvSpPr>
            <a:spLocks noGrp="1"/>
          </p:cNvSpPr>
          <p:nvPr>
            <p:ph idx="1"/>
          </p:nvPr>
        </p:nvSpPr>
        <p:spPr/>
        <p:txBody>
          <a:bodyPr/>
          <a:lstStyle/>
          <a:p>
            <a:r>
              <a:rPr lang="en-IN" dirty="0" err="1" smtClean="0"/>
              <a:t>Heparin,low</a:t>
            </a:r>
            <a:r>
              <a:rPr lang="en-IN" dirty="0" smtClean="0"/>
              <a:t> </a:t>
            </a:r>
            <a:r>
              <a:rPr lang="en-IN" dirty="0" smtClean="0"/>
              <a:t>dose </a:t>
            </a:r>
            <a:r>
              <a:rPr lang="en-IN" dirty="0" err="1" smtClean="0"/>
              <a:t>asprin,nitrates,betablockers</a:t>
            </a:r>
            <a:r>
              <a:rPr lang="en-IN" dirty="0" smtClean="0"/>
              <a:t> safe in pregnancy.</a:t>
            </a:r>
          </a:p>
          <a:p>
            <a:r>
              <a:rPr lang="en-IN" dirty="0" smtClean="0"/>
              <a:t>Safety of </a:t>
            </a:r>
            <a:r>
              <a:rPr lang="en-IN" dirty="0" err="1" smtClean="0"/>
              <a:t>thrombolytics,GpIIb</a:t>
            </a:r>
            <a:r>
              <a:rPr lang="en-IN" dirty="0" smtClean="0"/>
              <a:t>/</a:t>
            </a:r>
            <a:r>
              <a:rPr lang="en-IN" dirty="0" err="1" smtClean="0"/>
              <a:t>IIIa</a:t>
            </a:r>
            <a:r>
              <a:rPr lang="en-IN" dirty="0" smtClean="0"/>
              <a:t> inhibitors ,</a:t>
            </a:r>
            <a:r>
              <a:rPr lang="en-IN" dirty="0" err="1" smtClean="0"/>
              <a:t>clopidogrel</a:t>
            </a:r>
            <a:r>
              <a:rPr lang="en-IN" dirty="0" smtClean="0"/>
              <a:t> not established.</a:t>
            </a:r>
          </a:p>
          <a:p>
            <a:endParaRPr lang="en-IN" dirty="0" smtClean="0"/>
          </a:p>
          <a:p>
            <a:endParaRPr lang="en-IN"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latin typeface="Times New Roman" pitchFamily="18" charset="0"/>
                <a:cs typeface="Times New Roman" pitchFamily="18" charset="0"/>
              </a:rPr>
              <a:t>Management of anticoagulation during pregnancy</a:t>
            </a:r>
            <a:endParaRPr lang="en-IN" dirty="0"/>
          </a:p>
        </p:txBody>
      </p:sp>
      <p:sp>
        <p:nvSpPr>
          <p:cNvPr id="3" name="Content Placeholder 2"/>
          <p:cNvSpPr>
            <a:spLocks noGrp="1"/>
          </p:cNvSpPr>
          <p:nvPr>
            <p:ph idx="1"/>
          </p:nvPr>
        </p:nvSpPr>
        <p:spPr/>
        <p:txBody>
          <a:bodyPr/>
          <a:lstStyle/>
          <a:p>
            <a:r>
              <a:rPr lang="en-IN" dirty="0" smtClean="0">
                <a:latin typeface="Times New Roman" pitchFamily="18" charset="0"/>
                <a:cs typeface="Times New Roman" pitchFamily="18" charset="0"/>
              </a:rPr>
              <a:t>Hematologic changes  during normal pregnancy –</a:t>
            </a:r>
          </a:p>
          <a:p>
            <a:r>
              <a:rPr lang="en-IN" dirty="0" smtClean="0">
                <a:latin typeface="Times New Roman" pitchFamily="18" charset="0"/>
                <a:cs typeface="Times New Roman" pitchFamily="18" charset="0"/>
              </a:rPr>
              <a:t>Increase in clotting factor concentrations,</a:t>
            </a:r>
          </a:p>
          <a:p>
            <a:r>
              <a:rPr lang="en-IN" dirty="0" smtClean="0">
                <a:latin typeface="Times New Roman" pitchFamily="18" charset="0"/>
                <a:cs typeface="Times New Roman" pitchFamily="18" charset="0"/>
              </a:rPr>
              <a:t>Increase in platelet adhesiveness, and </a:t>
            </a:r>
          </a:p>
          <a:p>
            <a:r>
              <a:rPr lang="en-IN" dirty="0" smtClean="0">
                <a:latin typeface="Times New Roman" pitchFamily="18" charset="0"/>
                <a:cs typeface="Times New Roman" pitchFamily="18" charset="0"/>
              </a:rPr>
              <a:t>A decrease in </a:t>
            </a:r>
            <a:r>
              <a:rPr lang="en-IN" dirty="0" err="1" smtClean="0">
                <a:latin typeface="Times New Roman" pitchFamily="18" charset="0"/>
                <a:cs typeface="Times New Roman" pitchFamily="18" charset="0"/>
              </a:rPr>
              <a:t>fibrinolysis</a:t>
            </a:r>
            <a:r>
              <a:rPr lang="en-IN" dirty="0" smtClean="0">
                <a:latin typeface="Times New Roman" pitchFamily="18" charset="0"/>
                <a:cs typeface="Times New Roman" pitchFamily="18" charset="0"/>
              </a:rPr>
              <a:t> and protein S activity. </a:t>
            </a:r>
          </a:p>
          <a:p>
            <a:r>
              <a:rPr lang="en-IN" dirty="0" smtClean="0">
                <a:latin typeface="Times New Roman" pitchFamily="18" charset="0"/>
                <a:cs typeface="Times New Roman" pitchFamily="18" charset="0"/>
              </a:rPr>
              <a:t>These changes result in an overall increase in risk of thrombosis or embolism.</a:t>
            </a:r>
            <a:endParaRPr lang="en-IN"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070" b="1" dirty="0" smtClean="0">
                <a:latin typeface="Times New Roman" pitchFamily="18" charset="0"/>
                <a:cs typeface="Times New Roman" pitchFamily="18" charset="0"/>
              </a:rPr>
              <a:t>Anticoagulation recommendations for pregnant patients who have a mechanical heart valve</a:t>
            </a:r>
            <a:endParaRPr lang="en-IN" sz="3070" dirty="0"/>
          </a:p>
        </p:txBody>
      </p:sp>
      <p:sp>
        <p:nvSpPr>
          <p:cNvPr id="3" name="Content Placeholder 2"/>
          <p:cNvSpPr>
            <a:spLocks noGrp="1"/>
          </p:cNvSpPr>
          <p:nvPr>
            <p:ph idx="1"/>
          </p:nvPr>
        </p:nvSpPr>
        <p:spPr/>
        <p:txBody>
          <a:bodyPr>
            <a:normAutofit fontScale="92500" lnSpcReduction="10000"/>
          </a:bodyPr>
          <a:lstStyle/>
          <a:p>
            <a:r>
              <a:rPr lang="en-IN" sz="1600" b="1" dirty="0" smtClean="0">
                <a:latin typeface="Times New Roman" pitchFamily="18" charset="0"/>
                <a:cs typeface="Times New Roman" pitchFamily="18" charset="0"/>
              </a:rPr>
              <a:t>Before pregnancy to week 6 of pregnancy</a:t>
            </a:r>
          </a:p>
          <a:p>
            <a:pPr lvl="1"/>
            <a:r>
              <a:rPr lang="en-IN" sz="1600" dirty="0" err="1" smtClean="0">
                <a:latin typeface="Times New Roman" pitchFamily="18" charset="0"/>
                <a:cs typeface="Times New Roman" pitchFamily="18" charset="0"/>
              </a:rPr>
              <a:t>Warfarin</a:t>
            </a:r>
            <a:endParaRPr lang="en-IN" sz="1600" dirty="0" smtClean="0">
              <a:latin typeface="Times New Roman" pitchFamily="18" charset="0"/>
              <a:cs typeface="Times New Roman" pitchFamily="18" charset="0"/>
            </a:endParaRPr>
          </a:p>
          <a:p>
            <a:r>
              <a:rPr lang="en-IN" sz="1600" b="1" dirty="0" smtClean="0">
                <a:latin typeface="Times New Roman" pitchFamily="18" charset="0"/>
                <a:cs typeface="Times New Roman" pitchFamily="18" charset="0"/>
              </a:rPr>
              <a:t>Weeks 6 to 12 of pregnancy</a:t>
            </a:r>
          </a:p>
          <a:p>
            <a:pPr lvl="1"/>
            <a:r>
              <a:rPr lang="en-IN" sz="1600" dirty="0" smtClean="0">
                <a:latin typeface="Times New Roman" pitchFamily="18" charset="0"/>
                <a:cs typeface="Times New Roman" pitchFamily="18" charset="0"/>
              </a:rPr>
              <a:t>UFH (IV or SC) or </a:t>
            </a:r>
          </a:p>
          <a:p>
            <a:pPr lvl="1"/>
            <a:r>
              <a:rPr lang="en-IN" sz="1600" dirty="0" smtClean="0">
                <a:latin typeface="Times New Roman" pitchFamily="18" charset="0"/>
                <a:cs typeface="Times New Roman" pitchFamily="18" charset="0"/>
              </a:rPr>
              <a:t>LMWH (SC) or </a:t>
            </a:r>
          </a:p>
          <a:p>
            <a:pPr lvl="1"/>
            <a:r>
              <a:rPr lang="en-IN" sz="1600" dirty="0" err="1" smtClean="0">
                <a:latin typeface="Times New Roman" pitchFamily="18" charset="0"/>
                <a:cs typeface="Times New Roman" pitchFamily="18" charset="0"/>
              </a:rPr>
              <a:t>warfarin</a:t>
            </a:r>
            <a:r>
              <a:rPr lang="en-IN" sz="1600" dirty="0" smtClean="0">
                <a:latin typeface="Times New Roman" pitchFamily="18" charset="0"/>
                <a:cs typeface="Times New Roman" pitchFamily="18" charset="0"/>
              </a:rPr>
              <a:t> (increased fetal risk)</a:t>
            </a:r>
          </a:p>
          <a:p>
            <a:r>
              <a:rPr lang="en-IN" sz="1600" b="1" dirty="0" smtClean="0">
                <a:latin typeface="Times New Roman" pitchFamily="18" charset="0"/>
                <a:cs typeface="Times New Roman" pitchFamily="18" charset="0"/>
              </a:rPr>
              <a:t>Week 37 of pregnancy to delivery</a:t>
            </a:r>
          </a:p>
          <a:p>
            <a:pPr lvl="1"/>
            <a:r>
              <a:rPr lang="en-IN" sz="1600" dirty="0" smtClean="0">
                <a:latin typeface="Times New Roman" pitchFamily="18" charset="0"/>
                <a:cs typeface="Times New Roman" pitchFamily="18" charset="0"/>
              </a:rPr>
              <a:t>Stop use of SC UFH, LMWH, or </a:t>
            </a:r>
            <a:r>
              <a:rPr lang="en-IN" sz="1600" dirty="0" err="1" smtClean="0">
                <a:latin typeface="Times New Roman" pitchFamily="18" charset="0"/>
                <a:cs typeface="Times New Roman" pitchFamily="18" charset="0"/>
              </a:rPr>
              <a:t>warfarin</a:t>
            </a:r>
            <a:endParaRPr lang="en-IN" sz="1600" dirty="0" smtClean="0">
              <a:latin typeface="Times New Roman" pitchFamily="18" charset="0"/>
              <a:cs typeface="Times New Roman" pitchFamily="18" charset="0"/>
            </a:endParaRPr>
          </a:p>
          <a:p>
            <a:pPr lvl="1"/>
            <a:r>
              <a:rPr lang="en-IN" sz="1600" dirty="0" smtClean="0">
                <a:latin typeface="Times New Roman" pitchFamily="18" charset="0"/>
                <a:cs typeface="Times New Roman" pitchFamily="18" charset="0"/>
              </a:rPr>
              <a:t>Stop continuous use of IV UFH</a:t>
            </a:r>
          </a:p>
          <a:p>
            <a:pPr lvl="1"/>
            <a:r>
              <a:rPr lang="en-IN" sz="1600" dirty="0" smtClean="0">
                <a:latin typeface="Times New Roman" pitchFamily="18" charset="0"/>
                <a:cs typeface="Times New Roman" pitchFamily="18" charset="0"/>
              </a:rPr>
              <a:t>Plan delivery</a:t>
            </a:r>
          </a:p>
          <a:p>
            <a:r>
              <a:rPr lang="en-IN" sz="1600" b="1" dirty="0" smtClean="0">
                <a:latin typeface="Times New Roman" pitchFamily="18" charset="0"/>
                <a:cs typeface="Times New Roman" pitchFamily="18" charset="0"/>
              </a:rPr>
              <a:t>After delivery</a:t>
            </a:r>
          </a:p>
          <a:p>
            <a:pPr lvl="1"/>
            <a:r>
              <a:rPr lang="en-IN" sz="1600" dirty="0" smtClean="0">
                <a:latin typeface="Times New Roman" pitchFamily="18" charset="0"/>
                <a:cs typeface="Times New Roman" pitchFamily="18" charset="0"/>
              </a:rPr>
              <a:t>Resume use of </a:t>
            </a:r>
            <a:r>
              <a:rPr lang="en-IN" sz="1600" dirty="0" err="1" smtClean="0">
                <a:latin typeface="Times New Roman" pitchFamily="18" charset="0"/>
                <a:cs typeface="Times New Roman" pitchFamily="18" charset="0"/>
              </a:rPr>
              <a:t>warfarin</a:t>
            </a:r>
            <a:r>
              <a:rPr lang="en-IN" sz="1600" dirty="0" smtClean="0">
                <a:latin typeface="Times New Roman" pitchFamily="18" charset="0"/>
                <a:cs typeface="Times New Roman" pitchFamily="18" charset="0"/>
              </a:rPr>
              <a:t> when bleeding is controlled</a:t>
            </a:r>
          </a:p>
          <a:p>
            <a:pPr lvl="1"/>
            <a:r>
              <a:rPr lang="en-IN" sz="1600" dirty="0" smtClean="0">
                <a:latin typeface="Times New Roman" pitchFamily="18" charset="0"/>
                <a:cs typeface="Times New Roman" pitchFamily="18" charset="0"/>
              </a:rPr>
              <a:t>Continue the use of IV UFH until the INR is therapeutic</a:t>
            </a:r>
          </a:p>
          <a:p>
            <a:r>
              <a:rPr lang="en-IN" sz="1600" b="1" dirty="0" smtClean="0">
                <a:latin typeface="Times New Roman" pitchFamily="18" charset="0"/>
                <a:cs typeface="Times New Roman" pitchFamily="18" charset="0"/>
              </a:rPr>
              <a:t>Anti-coagulation monitoring</a:t>
            </a:r>
          </a:p>
          <a:p>
            <a:pPr lvl="1"/>
            <a:r>
              <a:rPr lang="en-IN" sz="1600" dirty="0" smtClean="0">
                <a:latin typeface="Times New Roman" pitchFamily="18" charset="0"/>
                <a:cs typeface="Times New Roman" pitchFamily="18" charset="0"/>
              </a:rPr>
              <a:t>UFH - </a:t>
            </a:r>
            <a:r>
              <a:rPr lang="en-IN" sz="1600" dirty="0" err="1" smtClean="0">
                <a:latin typeface="Times New Roman" pitchFamily="18" charset="0"/>
                <a:cs typeface="Times New Roman" pitchFamily="18" charset="0"/>
              </a:rPr>
              <a:t>aPTT</a:t>
            </a:r>
            <a:r>
              <a:rPr lang="en-IN" sz="1600" dirty="0" smtClean="0">
                <a:latin typeface="Times New Roman" pitchFamily="18" charset="0"/>
                <a:cs typeface="Times New Roman" pitchFamily="18" charset="0"/>
              </a:rPr>
              <a:t> at least twice the control value</a:t>
            </a:r>
          </a:p>
          <a:p>
            <a:pPr lvl="1"/>
            <a:r>
              <a:rPr lang="en-IN" sz="1600" dirty="0" smtClean="0">
                <a:latin typeface="Times New Roman" pitchFamily="18" charset="0"/>
                <a:cs typeface="Times New Roman" pitchFamily="18" charset="0"/>
              </a:rPr>
              <a:t>LMWH – anti-</a:t>
            </a:r>
            <a:r>
              <a:rPr lang="en-IN" sz="1600" dirty="0" err="1" smtClean="0">
                <a:latin typeface="Times New Roman" pitchFamily="18" charset="0"/>
                <a:cs typeface="Times New Roman" pitchFamily="18" charset="0"/>
              </a:rPr>
              <a:t>Xa</a:t>
            </a:r>
            <a:r>
              <a:rPr lang="en-IN" sz="1600" dirty="0" smtClean="0">
                <a:latin typeface="Times New Roman" pitchFamily="18" charset="0"/>
                <a:cs typeface="Times New Roman" pitchFamily="18" charset="0"/>
              </a:rPr>
              <a:t> 0.7 – 1.2 units/ml (4 hrs after LMWH dose)</a:t>
            </a:r>
          </a:p>
          <a:p>
            <a:pPr lvl="1"/>
            <a:r>
              <a:rPr lang="en-IN" sz="1600" dirty="0" err="1" smtClean="0">
                <a:latin typeface="Times New Roman" pitchFamily="18" charset="0"/>
                <a:cs typeface="Times New Roman" pitchFamily="18" charset="0"/>
              </a:rPr>
              <a:t>Warfarin</a:t>
            </a:r>
            <a:r>
              <a:rPr lang="en-IN" sz="1600" dirty="0" smtClean="0">
                <a:latin typeface="Times New Roman" pitchFamily="18" charset="0"/>
                <a:cs typeface="Times New Roman" pitchFamily="18" charset="0"/>
              </a:rPr>
              <a:t> – INR 3 (range 2.5 – 3.5)</a:t>
            </a:r>
          </a:p>
          <a:p>
            <a:endParaRPr lang="en-IN"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err="1" smtClean="0">
                <a:latin typeface="Times New Roman" pitchFamily="18" charset="0"/>
                <a:cs typeface="Times New Roman" pitchFamily="18" charset="0"/>
              </a:rPr>
              <a:t>Warfarin</a:t>
            </a:r>
            <a:r>
              <a:rPr lang="en-IN" dirty="0" smtClean="0">
                <a:latin typeface="Times New Roman" pitchFamily="18" charset="0"/>
                <a:cs typeface="Times New Roman" pitchFamily="18" charset="0"/>
              </a:rPr>
              <a:t> has a low molecular weight, crosses the placenta and results in fetal </a:t>
            </a:r>
            <a:r>
              <a:rPr lang="en-IN" dirty="0" err="1" smtClean="0">
                <a:latin typeface="Times New Roman" pitchFamily="18" charset="0"/>
                <a:cs typeface="Times New Roman" pitchFamily="18" charset="0"/>
              </a:rPr>
              <a:t>anticoagulation.retroplacental</a:t>
            </a:r>
            <a:r>
              <a:rPr lang="en-IN" dirty="0" smtClean="0">
                <a:latin typeface="Times New Roman" pitchFamily="18" charset="0"/>
                <a:cs typeface="Times New Roman" pitchFamily="18" charset="0"/>
              </a:rPr>
              <a:t> </a:t>
            </a:r>
            <a:r>
              <a:rPr lang="en-IN" dirty="0" err="1" smtClean="0">
                <a:latin typeface="Times New Roman" pitchFamily="18" charset="0"/>
                <a:cs typeface="Times New Roman" pitchFamily="18" charset="0"/>
              </a:rPr>
              <a:t>heorrhage</a:t>
            </a:r>
            <a:r>
              <a:rPr lang="en-IN" dirty="0" smtClean="0">
                <a:latin typeface="Times New Roman" pitchFamily="18" charset="0"/>
                <a:cs typeface="Times New Roman" pitchFamily="18" charset="0"/>
              </a:rPr>
              <a:t> and fetal </a:t>
            </a:r>
            <a:r>
              <a:rPr lang="en-IN" dirty="0" err="1" smtClean="0">
                <a:latin typeface="Times New Roman" pitchFamily="18" charset="0"/>
                <a:cs typeface="Times New Roman" pitchFamily="18" charset="0"/>
              </a:rPr>
              <a:t>intraccranial</a:t>
            </a:r>
            <a:r>
              <a:rPr lang="en-IN" dirty="0" smtClean="0">
                <a:latin typeface="Times New Roman" pitchFamily="18" charset="0"/>
                <a:cs typeface="Times New Roman" pitchFamily="18" charset="0"/>
              </a:rPr>
              <a:t> </a:t>
            </a:r>
            <a:r>
              <a:rPr lang="en-IN" dirty="0" err="1" smtClean="0">
                <a:latin typeface="Times New Roman" pitchFamily="18" charset="0"/>
                <a:cs typeface="Times New Roman" pitchFamily="18" charset="0"/>
              </a:rPr>
              <a:t>hemorrhage</a:t>
            </a:r>
            <a:r>
              <a:rPr lang="en-IN" dirty="0" smtClean="0">
                <a:latin typeface="Times New Roman" pitchFamily="18" charset="0"/>
                <a:cs typeface="Times New Roman" pitchFamily="18" charset="0"/>
              </a:rPr>
              <a:t> are additional risks to the </a:t>
            </a:r>
            <a:r>
              <a:rPr lang="en-IN" dirty="0" err="1" smtClean="0">
                <a:latin typeface="Times New Roman" pitchFamily="18" charset="0"/>
                <a:cs typeface="Times New Roman" pitchFamily="18" charset="0"/>
              </a:rPr>
              <a:t>fetus</a:t>
            </a:r>
            <a:r>
              <a:rPr lang="en-IN" dirty="0" smtClean="0">
                <a:latin typeface="Times New Roman" pitchFamily="18" charset="0"/>
                <a:cs typeface="Times New Roman" pitchFamily="18" charset="0"/>
              </a:rPr>
              <a:t>.</a:t>
            </a:r>
            <a:endParaRPr lang="en-IN"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normAutofit lnSpcReduction="10000"/>
          </a:bodyPr>
          <a:lstStyle/>
          <a:p>
            <a:r>
              <a:rPr lang="en-IN" dirty="0" smtClean="0"/>
              <a:t>Anticoagulants-</a:t>
            </a:r>
            <a:r>
              <a:rPr lang="en-IN" dirty="0" err="1" smtClean="0"/>
              <a:t>Warfarin</a:t>
            </a:r>
            <a:r>
              <a:rPr lang="en-IN" dirty="0" smtClean="0"/>
              <a:t> </a:t>
            </a:r>
            <a:r>
              <a:rPr lang="en-IN" dirty="0" err="1" smtClean="0"/>
              <a:t>containdicated</a:t>
            </a:r>
            <a:r>
              <a:rPr lang="en-IN" dirty="0" smtClean="0"/>
              <a:t> </a:t>
            </a:r>
            <a:r>
              <a:rPr lang="en-IN" dirty="0" err="1" smtClean="0"/>
              <a:t>durig</a:t>
            </a:r>
            <a:r>
              <a:rPr lang="en-IN" dirty="0" smtClean="0"/>
              <a:t> the first 3 months of pregnancy as it crosses the placenta and is associated with a 1%--25% incidence of malformations.—</a:t>
            </a:r>
          </a:p>
          <a:p>
            <a:r>
              <a:rPr lang="en-IN" dirty="0" err="1" smtClean="0"/>
              <a:t>Warfarin</a:t>
            </a:r>
            <a:r>
              <a:rPr lang="en-IN" dirty="0" smtClean="0"/>
              <a:t> </a:t>
            </a:r>
            <a:r>
              <a:rPr lang="en-IN" dirty="0" err="1" smtClean="0"/>
              <a:t>embryopathy</a:t>
            </a:r>
            <a:r>
              <a:rPr lang="en-IN" dirty="0" smtClean="0"/>
              <a:t> syndrome---facial </a:t>
            </a:r>
            <a:r>
              <a:rPr lang="en-IN" dirty="0" err="1" smtClean="0"/>
              <a:t>abnormalities,optic</a:t>
            </a:r>
            <a:r>
              <a:rPr lang="en-IN" dirty="0" smtClean="0"/>
              <a:t> </a:t>
            </a:r>
            <a:r>
              <a:rPr lang="en-IN" dirty="0" err="1" smtClean="0"/>
              <a:t>atrophy,digital</a:t>
            </a:r>
            <a:r>
              <a:rPr lang="en-IN" dirty="0" smtClean="0"/>
              <a:t> </a:t>
            </a:r>
            <a:r>
              <a:rPr lang="en-IN" dirty="0" err="1" smtClean="0"/>
              <a:t>abnormalities,epithelial</a:t>
            </a:r>
            <a:r>
              <a:rPr lang="en-IN" dirty="0" smtClean="0"/>
              <a:t>  changes and mental impairment.</a:t>
            </a:r>
          </a:p>
          <a:p>
            <a:r>
              <a:rPr lang="en-IN" dirty="0" smtClean="0"/>
              <a:t>Risk of fetal and maternal bleeding.</a:t>
            </a:r>
          </a:p>
          <a:p>
            <a:r>
              <a:rPr lang="en-IN" dirty="0" smtClean="0"/>
              <a:t>FDA class X drug in first trimester.</a:t>
            </a:r>
          </a:p>
          <a:p>
            <a:r>
              <a:rPr lang="en-IN" dirty="0" smtClean="0"/>
              <a:t>Class b drug in remainder of pregnancy.</a:t>
            </a:r>
            <a:endParaRPr lang="en-IN"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IN" dirty="0" smtClean="0"/>
              <a:t>Heparin-does not cross the placenta—</a:t>
            </a:r>
            <a:r>
              <a:rPr lang="en-IN" dirty="0" err="1" smtClean="0"/>
              <a:t>fetal</a:t>
            </a:r>
            <a:r>
              <a:rPr lang="en-IN" dirty="0" smtClean="0"/>
              <a:t> risk minimal.</a:t>
            </a:r>
          </a:p>
          <a:p>
            <a:r>
              <a:rPr lang="en-IN" dirty="0" smtClean="0"/>
              <a:t>Anticoagulation during pregnancy-UFH or LMWH –during first </a:t>
            </a:r>
            <a:r>
              <a:rPr lang="en-IN" dirty="0" err="1" smtClean="0"/>
              <a:t>trimester,switch</a:t>
            </a:r>
            <a:r>
              <a:rPr lang="en-IN" dirty="0" smtClean="0"/>
              <a:t> to </a:t>
            </a:r>
            <a:r>
              <a:rPr lang="en-IN" dirty="0" err="1" smtClean="0"/>
              <a:t>Warfarin</a:t>
            </a:r>
            <a:r>
              <a:rPr lang="en-IN" dirty="0" smtClean="0"/>
              <a:t> in next 5 months and </a:t>
            </a:r>
            <a:r>
              <a:rPr lang="en-IN" dirty="0" err="1" smtClean="0"/>
              <a:t>heaprin</a:t>
            </a:r>
            <a:r>
              <a:rPr lang="en-IN" dirty="0" smtClean="0"/>
              <a:t>  during </a:t>
            </a:r>
            <a:r>
              <a:rPr lang="en-IN" dirty="0" err="1" smtClean="0"/>
              <a:t>labor</a:t>
            </a:r>
            <a:r>
              <a:rPr lang="en-IN" dirty="0" smtClean="0"/>
              <a:t> and delivery.</a:t>
            </a:r>
          </a:p>
          <a:p>
            <a:r>
              <a:rPr lang="en-IN" dirty="0" smtClean="0"/>
              <a:t>Aspirin-associated with increased incidence of abortion and fetal growth retardation. </a:t>
            </a: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IN" dirty="0" smtClean="0"/>
              <a:t>Identify a special population.</a:t>
            </a:r>
          </a:p>
          <a:p>
            <a:r>
              <a:rPr lang="en-IN" dirty="0" smtClean="0"/>
              <a:t>Follow evidence-based guidelines in treatment.</a:t>
            </a:r>
          </a:p>
          <a:p>
            <a:r>
              <a:rPr lang="en-IN" dirty="0" err="1" smtClean="0"/>
              <a:t>Pregnancy,lactation,old</a:t>
            </a:r>
            <a:r>
              <a:rPr lang="en-IN" dirty="0" smtClean="0"/>
              <a:t> age and paediatrics.</a:t>
            </a:r>
          </a:p>
          <a:p>
            <a:r>
              <a:rPr lang="en-IN" dirty="0" err="1" smtClean="0"/>
              <a:t>Identfiy</a:t>
            </a:r>
            <a:r>
              <a:rPr lang="en-IN" dirty="0" smtClean="0"/>
              <a:t> factors affecting medication penetration in pregnancy and lactation.</a:t>
            </a:r>
          </a:p>
          <a:p>
            <a:r>
              <a:rPr lang="en-IN" dirty="0" smtClean="0"/>
              <a:t>Identify  FDA pregnancy categories.</a:t>
            </a:r>
          </a:p>
          <a:p>
            <a:r>
              <a:rPr lang="en-IN" dirty="0" smtClean="0"/>
              <a:t>Identify common medications contraindicated during pregnancy and lactation. </a:t>
            </a:r>
          </a:p>
          <a:p>
            <a:endParaRPr lang="en-IN"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endParaRPr lang="en-IN" dirty="0"/>
          </a:p>
        </p:txBody>
      </p:sp>
      <p:sp>
        <p:nvSpPr>
          <p:cNvPr id="3" name="Content Placeholder 2"/>
          <p:cNvSpPr>
            <a:spLocks noGrp="1"/>
          </p:cNvSpPr>
          <p:nvPr>
            <p:ph idx="1"/>
          </p:nvPr>
        </p:nvSpPr>
        <p:spPr>
          <a:xfrm>
            <a:off x="457200" y="1295400"/>
            <a:ext cx="8229600" cy="4830763"/>
          </a:xfrm>
        </p:spPr>
        <p:txBody>
          <a:bodyPr>
            <a:normAutofit fontScale="70000" lnSpcReduction="20000"/>
          </a:bodyPr>
          <a:lstStyle/>
          <a:p>
            <a:r>
              <a:rPr lang="en-IN" b="1" dirty="0" err="1" smtClean="0"/>
              <a:t>Statins</a:t>
            </a:r>
            <a:r>
              <a:rPr lang="en-IN" b="1" dirty="0" smtClean="0"/>
              <a:t> and Pregnancy: </a:t>
            </a:r>
            <a:r>
              <a:rPr lang="en-IN" dirty="0" smtClean="0"/>
              <a:t>The safety of </a:t>
            </a:r>
            <a:r>
              <a:rPr lang="en-IN" dirty="0" err="1" smtClean="0"/>
              <a:t>statins</a:t>
            </a:r>
            <a:r>
              <a:rPr lang="en-IN" dirty="0" smtClean="0"/>
              <a:t> during pregnancy has not been established. Women wishing to conceive should not take </a:t>
            </a:r>
            <a:r>
              <a:rPr lang="en-IN" dirty="0" err="1" smtClean="0"/>
              <a:t>statins</a:t>
            </a:r>
            <a:r>
              <a:rPr lang="en-IN" dirty="0" smtClean="0"/>
              <a:t>. During their childbearing years, women taking </a:t>
            </a:r>
            <a:r>
              <a:rPr lang="en-IN" dirty="0" err="1" smtClean="0"/>
              <a:t>statins</a:t>
            </a:r>
            <a:r>
              <a:rPr lang="en-IN" dirty="0" smtClean="0"/>
              <a:t> should use highly effective contraception. Nursing mothers also are advised to avoid taking </a:t>
            </a:r>
            <a:r>
              <a:rPr lang="en-IN" dirty="0" err="1" smtClean="0"/>
              <a:t>statins</a:t>
            </a:r>
            <a:r>
              <a:rPr lang="en-IN" dirty="0" smtClean="0"/>
              <a:t>.  </a:t>
            </a:r>
          </a:p>
          <a:p>
            <a:r>
              <a:rPr lang="en-IN" b="1" dirty="0" err="1" smtClean="0"/>
              <a:t>Statins</a:t>
            </a:r>
            <a:r>
              <a:rPr lang="en-IN" b="1" dirty="0" smtClean="0"/>
              <a:t> use in </a:t>
            </a:r>
            <a:r>
              <a:rPr lang="en-IN" b="1" dirty="0" err="1" smtClean="0"/>
              <a:t>childern</a:t>
            </a:r>
            <a:r>
              <a:rPr lang="en-IN" dirty="0" smtClean="0"/>
              <a:t>: Some </a:t>
            </a:r>
            <a:r>
              <a:rPr lang="en-IN" dirty="0" err="1" smtClean="0"/>
              <a:t>statins</a:t>
            </a:r>
            <a:r>
              <a:rPr lang="en-IN" dirty="0" smtClean="0"/>
              <a:t> have been approved for use in </a:t>
            </a:r>
            <a:r>
              <a:rPr lang="en-IN" dirty="0" err="1" smtClean="0"/>
              <a:t>childern</a:t>
            </a:r>
            <a:r>
              <a:rPr lang="en-IN" dirty="0" smtClean="0"/>
              <a:t> with heterozygous familial hypercholesterolemia. </a:t>
            </a:r>
            <a:r>
              <a:rPr lang="en-IN" dirty="0" err="1" smtClean="0"/>
              <a:t>Atorvastatins</a:t>
            </a:r>
            <a:r>
              <a:rPr lang="en-IN" dirty="0" smtClean="0"/>
              <a:t>, </a:t>
            </a:r>
            <a:r>
              <a:rPr lang="en-IN" dirty="0" err="1" smtClean="0"/>
              <a:t>lovastatin</a:t>
            </a:r>
            <a:r>
              <a:rPr lang="en-IN" dirty="0" smtClean="0"/>
              <a:t> and </a:t>
            </a:r>
            <a:r>
              <a:rPr lang="en-IN" dirty="0" err="1" smtClean="0"/>
              <a:t>simvastatin</a:t>
            </a:r>
            <a:r>
              <a:rPr lang="en-IN" dirty="0" smtClean="0"/>
              <a:t> are indicated for </a:t>
            </a:r>
            <a:r>
              <a:rPr lang="en-IN" dirty="0" err="1" smtClean="0"/>
              <a:t>childern</a:t>
            </a:r>
            <a:r>
              <a:rPr lang="en-IN" dirty="0" smtClean="0"/>
              <a:t> ≥ 11 years. </a:t>
            </a:r>
            <a:r>
              <a:rPr lang="en-IN" dirty="0" err="1" smtClean="0"/>
              <a:t>Pravastatin</a:t>
            </a:r>
            <a:r>
              <a:rPr lang="en-IN" dirty="0" smtClean="0"/>
              <a:t> is approved for </a:t>
            </a:r>
            <a:r>
              <a:rPr lang="en-IN" dirty="0" err="1" smtClean="0"/>
              <a:t>childern</a:t>
            </a:r>
            <a:r>
              <a:rPr lang="en-IN" dirty="0" smtClean="0"/>
              <a:t> ≥ 8 years.</a:t>
            </a:r>
          </a:p>
          <a:p>
            <a:r>
              <a:rPr lang="en-IN" b="1" dirty="0" err="1" smtClean="0"/>
              <a:t>Salicylates</a:t>
            </a:r>
            <a:r>
              <a:rPr lang="en-IN" b="1" dirty="0" smtClean="0"/>
              <a:t> and pregnancy: </a:t>
            </a:r>
            <a:r>
              <a:rPr lang="en-IN" dirty="0" smtClean="0"/>
              <a:t>Infants born to women who ingest </a:t>
            </a:r>
            <a:r>
              <a:rPr lang="en-IN" dirty="0" err="1" smtClean="0"/>
              <a:t>salicylates</a:t>
            </a:r>
            <a:r>
              <a:rPr lang="en-IN" dirty="0" smtClean="0"/>
              <a:t> for long periods may have </a:t>
            </a:r>
            <a:r>
              <a:rPr lang="en-IN" dirty="0" err="1" smtClean="0"/>
              <a:t>signifiacntly</a:t>
            </a:r>
            <a:r>
              <a:rPr lang="en-IN" dirty="0" smtClean="0"/>
              <a:t> reduced birth weight. When administered during the third trimester, there also is an increase in </a:t>
            </a:r>
            <a:r>
              <a:rPr lang="en-IN" dirty="0" err="1" smtClean="0"/>
              <a:t>perinatal</a:t>
            </a:r>
            <a:r>
              <a:rPr lang="en-IN" dirty="0" smtClean="0"/>
              <a:t> mortality, </a:t>
            </a:r>
            <a:r>
              <a:rPr lang="en-IN" dirty="0" err="1" smtClean="0"/>
              <a:t>anemia</a:t>
            </a:r>
            <a:r>
              <a:rPr lang="en-IN" dirty="0" smtClean="0"/>
              <a:t>, </a:t>
            </a:r>
            <a:r>
              <a:rPr lang="en-IN" dirty="0" err="1" smtClean="0"/>
              <a:t>antepartum</a:t>
            </a:r>
            <a:r>
              <a:rPr lang="en-IN" dirty="0" smtClean="0"/>
              <a:t> and postpartum </a:t>
            </a:r>
            <a:r>
              <a:rPr lang="en-IN" dirty="0" err="1" smtClean="0"/>
              <a:t>hemorrhage</a:t>
            </a:r>
            <a:r>
              <a:rPr lang="en-IN" dirty="0" smtClean="0"/>
              <a:t>, prolonged gestation and complicated deliveries; thus, its use during this period should be avoided. Administration of NSAIDs during the third trimester of pregnancy also can cause premature closure of the </a:t>
            </a:r>
            <a:r>
              <a:rPr lang="en-IN" dirty="0" err="1" smtClean="0"/>
              <a:t>ductus</a:t>
            </a:r>
            <a:r>
              <a:rPr lang="en-IN" dirty="0" smtClean="0"/>
              <a:t> </a:t>
            </a:r>
            <a:r>
              <a:rPr lang="en-IN" dirty="0" err="1" smtClean="0"/>
              <a:t>arteriosus</a:t>
            </a:r>
            <a:r>
              <a:rPr lang="en-IN" dirty="0" smtClean="0"/>
              <a:t>. The use of aspirin has been advocated for the treatment of women at high risk of preeclampsia, but it is estimated that treatment of 90 women is required to prevent one case of preeclampsia.   </a:t>
            </a:r>
          </a:p>
          <a:p>
            <a:r>
              <a:rPr lang="en-IN" b="1" dirty="0" smtClean="0"/>
              <a:t>Proton pump inhibitors and pregnancy: </a:t>
            </a:r>
            <a:r>
              <a:rPr lang="en-IN" dirty="0" smtClean="0"/>
              <a:t>Most of the drugs fall in FDA category B </a:t>
            </a:r>
            <a:r>
              <a:rPr lang="en-IN" b="1" dirty="0" smtClean="0"/>
              <a:t>, </a:t>
            </a:r>
            <a:r>
              <a:rPr lang="en-IN" dirty="0" smtClean="0"/>
              <a:t>with the exception of </a:t>
            </a:r>
            <a:r>
              <a:rPr lang="en-IN" dirty="0" err="1" smtClean="0"/>
              <a:t>omeprazole</a:t>
            </a:r>
            <a:r>
              <a:rPr lang="en-IN" dirty="0" smtClean="0"/>
              <a:t> (category C) </a:t>
            </a:r>
            <a:endParaRPr lang="en-IN"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IN" sz="2000" b="1" dirty="0" err="1" smtClean="0">
                <a:latin typeface="Times New Roman" pitchFamily="18" charset="0"/>
                <a:cs typeface="Times New Roman" pitchFamily="18" charset="0"/>
              </a:rPr>
              <a:t>Warfarin</a:t>
            </a:r>
            <a:r>
              <a:rPr lang="en-IN" sz="2000" b="1" dirty="0" smtClean="0">
                <a:latin typeface="Times New Roman" pitchFamily="18" charset="0"/>
                <a:cs typeface="Times New Roman" pitchFamily="18" charset="0"/>
              </a:rPr>
              <a:t>: </a:t>
            </a:r>
            <a:r>
              <a:rPr lang="en-IN" sz="2000" dirty="0" err="1" smtClean="0">
                <a:latin typeface="Times New Roman" pitchFamily="18" charset="0"/>
                <a:cs typeface="Times New Roman" pitchFamily="18" charset="0"/>
              </a:rPr>
              <a:t>Warfarin</a:t>
            </a:r>
            <a:r>
              <a:rPr lang="en-IN" sz="2000" dirty="0" smtClean="0">
                <a:latin typeface="Times New Roman" pitchFamily="18" charset="0"/>
                <a:cs typeface="Times New Roman" pitchFamily="18" charset="0"/>
              </a:rPr>
              <a:t> has a low molecular weight, crosses the placenta and results in fetal anticoagulation. It increases the risk of spontaneous abortion, prematurity, fetal deformity and stillbirth. However, </a:t>
            </a:r>
            <a:r>
              <a:rPr lang="en-IN" sz="2000" dirty="0" err="1" smtClean="0">
                <a:latin typeface="Times New Roman" pitchFamily="18" charset="0"/>
                <a:cs typeface="Times New Roman" pitchFamily="18" charset="0"/>
              </a:rPr>
              <a:t>warfarin</a:t>
            </a:r>
            <a:r>
              <a:rPr lang="en-IN" sz="2000" dirty="0" smtClean="0">
                <a:latin typeface="Times New Roman" pitchFamily="18" charset="0"/>
                <a:cs typeface="Times New Roman" pitchFamily="18" charset="0"/>
              </a:rPr>
              <a:t> use throughout the pregnancy, until near term, provides the lowest risk of maternal </a:t>
            </a:r>
            <a:r>
              <a:rPr lang="en-IN" sz="2000" dirty="0" err="1" smtClean="0">
                <a:latin typeface="Times New Roman" pitchFamily="18" charset="0"/>
                <a:cs typeface="Times New Roman" pitchFamily="18" charset="0"/>
              </a:rPr>
              <a:t>thromboembolic</a:t>
            </a:r>
            <a:r>
              <a:rPr lang="en-IN" sz="2000" dirty="0" smtClean="0">
                <a:latin typeface="Times New Roman" pitchFamily="18" charset="0"/>
                <a:cs typeface="Times New Roman" pitchFamily="18" charset="0"/>
              </a:rPr>
              <a:t> events, complications and death.</a:t>
            </a:r>
          </a:p>
          <a:p>
            <a:r>
              <a:rPr lang="en-IN" sz="2000" b="1" dirty="0" err="1" smtClean="0">
                <a:latin typeface="Times New Roman" pitchFamily="18" charset="0"/>
                <a:cs typeface="Times New Roman" pitchFamily="18" charset="0"/>
              </a:rPr>
              <a:t>Warfarin</a:t>
            </a:r>
            <a:r>
              <a:rPr lang="en-IN" sz="2000" b="1" dirty="0" smtClean="0">
                <a:latin typeface="Times New Roman" pitchFamily="18" charset="0"/>
                <a:cs typeface="Times New Roman" pitchFamily="18" charset="0"/>
              </a:rPr>
              <a:t> </a:t>
            </a:r>
            <a:r>
              <a:rPr lang="en-IN" sz="2000" b="1" dirty="0" err="1" smtClean="0">
                <a:latin typeface="Times New Roman" pitchFamily="18" charset="0"/>
                <a:cs typeface="Times New Roman" pitchFamily="18" charset="0"/>
              </a:rPr>
              <a:t>embryopathy</a:t>
            </a:r>
            <a:r>
              <a:rPr lang="en-IN" sz="2000" b="1" dirty="0" smtClean="0">
                <a:latin typeface="Times New Roman" pitchFamily="18" charset="0"/>
                <a:cs typeface="Times New Roman" pitchFamily="18" charset="0"/>
              </a:rPr>
              <a:t>: </a:t>
            </a:r>
            <a:r>
              <a:rPr lang="en-IN" sz="2000" dirty="0" smtClean="0">
                <a:latin typeface="Times New Roman" pitchFamily="18" charset="0"/>
                <a:cs typeface="Times New Roman" pitchFamily="18" charset="0"/>
              </a:rPr>
              <a:t>Incidence of </a:t>
            </a:r>
            <a:r>
              <a:rPr lang="en-IN" sz="2000" dirty="0" err="1" smtClean="0">
                <a:latin typeface="Times New Roman" pitchFamily="18" charset="0"/>
                <a:cs typeface="Times New Roman" pitchFamily="18" charset="0"/>
              </a:rPr>
              <a:t>warfarin</a:t>
            </a:r>
            <a:r>
              <a:rPr lang="en-IN" sz="2000" dirty="0" smtClean="0">
                <a:latin typeface="Times New Roman" pitchFamily="18" charset="0"/>
                <a:cs typeface="Times New Roman" pitchFamily="18" charset="0"/>
              </a:rPr>
              <a:t> </a:t>
            </a:r>
            <a:r>
              <a:rPr lang="en-IN" sz="2000" dirty="0" err="1" smtClean="0">
                <a:latin typeface="Times New Roman" pitchFamily="18" charset="0"/>
                <a:cs typeface="Times New Roman" pitchFamily="18" charset="0"/>
              </a:rPr>
              <a:t>embryopathy</a:t>
            </a:r>
            <a:r>
              <a:rPr lang="en-IN" sz="2000" dirty="0" smtClean="0">
                <a:latin typeface="Times New Roman" pitchFamily="18" charset="0"/>
                <a:cs typeface="Times New Roman" pitchFamily="18" charset="0"/>
              </a:rPr>
              <a:t> is less than 10%. </a:t>
            </a:r>
            <a:r>
              <a:rPr lang="en-IN" sz="2000" dirty="0" err="1" smtClean="0">
                <a:latin typeface="Times New Roman" pitchFamily="18" charset="0"/>
                <a:cs typeface="Times New Roman" pitchFamily="18" charset="0"/>
              </a:rPr>
              <a:t>Warfarin</a:t>
            </a:r>
            <a:r>
              <a:rPr lang="en-IN" sz="2000" dirty="0" smtClean="0">
                <a:latin typeface="Times New Roman" pitchFamily="18" charset="0"/>
                <a:cs typeface="Times New Roman" pitchFamily="18" charset="0"/>
              </a:rPr>
              <a:t> </a:t>
            </a:r>
            <a:r>
              <a:rPr lang="en-IN" sz="2000" dirty="0" err="1" smtClean="0">
                <a:latin typeface="Times New Roman" pitchFamily="18" charset="0"/>
                <a:cs typeface="Times New Roman" pitchFamily="18" charset="0"/>
              </a:rPr>
              <a:t>embryopathy</a:t>
            </a:r>
            <a:r>
              <a:rPr lang="en-IN" sz="2000" dirty="0" smtClean="0">
                <a:latin typeface="Times New Roman" pitchFamily="18" charset="0"/>
                <a:cs typeface="Times New Roman" pitchFamily="18" charset="0"/>
              </a:rPr>
              <a:t> results in bone and cartilaginous abnormalities with </a:t>
            </a:r>
            <a:r>
              <a:rPr lang="en-IN" sz="2000" dirty="0" err="1" smtClean="0">
                <a:latin typeface="Times New Roman" pitchFamily="18" charset="0"/>
                <a:cs typeface="Times New Roman" pitchFamily="18" charset="0"/>
              </a:rPr>
              <a:t>chondrodysplasia</a:t>
            </a:r>
            <a:r>
              <a:rPr lang="en-IN" sz="2000" dirty="0" smtClean="0">
                <a:latin typeface="Times New Roman" pitchFamily="18" charset="0"/>
                <a:cs typeface="Times New Roman" pitchFamily="18" charset="0"/>
              </a:rPr>
              <a:t>, nasal </a:t>
            </a:r>
            <a:r>
              <a:rPr lang="en-IN" sz="2000" dirty="0" err="1" smtClean="0">
                <a:latin typeface="Times New Roman" pitchFamily="18" charset="0"/>
                <a:cs typeface="Times New Roman" pitchFamily="18" charset="0"/>
              </a:rPr>
              <a:t>hypoplasia</a:t>
            </a:r>
            <a:r>
              <a:rPr lang="en-IN" sz="2000" dirty="0" smtClean="0">
                <a:latin typeface="Times New Roman" pitchFamily="18" charset="0"/>
                <a:cs typeface="Times New Roman" pitchFamily="18" charset="0"/>
              </a:rPr>
              <a:t>, optic </a:t>
            </a:r>
            <a:r>
              <a:rPr lang="en-IN" sz="2000" dirty="0" err="1" smtClean="0">
                <a:latin typeface="Times New Roman" pitchFamily="18" charset="0"/>
                <a:cs typeface="Times New Roman" pitchFamily="18" charset="0"/>
              </a:rPr>
              <a:t>atropathy</a:t>
            </a:r>
            <a:r>
              <a:rPr lang="en-IN" sz="2000" dirty="0" smtClean="0">
                <a:latin typeface="Times New Roman" pitchFamily="18" charset="0"/>
                <a:cs typeface="Times New Roman" pitchFamily="18" charset="0"/>
              </a:rPr>
              <a:t>, </a:t>
            </a:r>
            <a:r>
              <a:rPr lang="en-IN" sz="2000" dirty="0" err="1" smtClean="0">
                <a:latin typeface="Times New Roman" pitchFamily="18" charset="0"/>
                <a:cs typeface="Times New Roman" pitchFamily="18" charset="0"/>
              </a:rPr>
              <a:t>microphthalmia</a:t>
            </a:r>
            <a:r>
              <a:rPr lang="en-IN" sz="2000" dirty="0" smtClean="0">
                <a:latin typeface="Times New Roman" pitchFamily="18" charset="0"/>
                <a:cs typeface="Times New Roman" pitchFamily="18" charset="0"/>
              </a:rPr>
              <a:t>, blindness, minor neurologic dysfunction, reduced intelligence quotient and seizures. </a:t>
            </a:r>
            <a:r>
              <a:rPr lang="en-IN" sz="2000" dirty="0" err="1" smtClean="0">
                <a:latin typeface="Times New Roman" pitchFamily="18" charset="0"/>
                <a:cs typeface="Times New Roman" pitchFamily="18" charset="0"/>
              </a:rPr>
              <a:t>Warfarin</a:t>
            </a:r>
            <a:r>
              <a:rPr lang="en-IN" sz="2000" dirty="0" smtClean="0">
                <a:latin typeface="Times New Roman" pitchFamily="18" charset="0"/>
                <a:cs typeface="Times New Roman" pitchFamily="18" charset="0"/>
              </a:rPr>
              <a:t> </a:t>
            </a:r>
            <a:r>
              <a:rPr lang="en-IN" sz="2000" dirty="0" err="1" smtClean="0">
                <a:latin typeface="Times New Roman" pitchFamily="18" charset="0"/>
                <a:cs typeface="Times New Roman" pitchFamily="18" charset="0"/>
              </a:rPr>
              <a:t>doesnot</a:t>
            </a:r>
            <a:r>
              <a:rPr lang="en-IN" sz="2000" dirty="0" smtClean="0">
                <a:latin typeface="Times New Roman" pitchFamily="18" charset="0"/>
                <a:cs typeface="Times New Roman" pitchFamily="18" charset="0"/>
              </a:rPr>
              <a:t> enter breast milk and thus can be administered safely to women who breast-feed the infants.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err="1" smtClean="0"/>
              <a:t>Warfarin</a:t>
            </a:r>
            <a:r>
              <a:rPr lang="en-IN" dirty="0" smtClean="0"/>
              <a:t> </a:t>
            </a:r>
            <a:r>
              <a:rPr lang="en-IN" dirty="0" err="1" smtClean="0"/>
              <a:t>embryopathy</a:t>
            </a:r>
            <a:endParaRPr lang="en-IN" dirty="0"/>
          </a:p>
        </p:txBody>
      </p:sp>
      <p:sp>
        <p:nvSpPr>
          <p:cNvPr id="3" name="Content Placeholder 2"/>
          <p:cNvSpPr>
            <a:spLocks noGrp="1"/>
          </p:cNvSpPr>
          <p:nvPr>
            <p:ph idx="1"/>
          </p:nvPr>
        </p:nvSpPr>
        <p:spPr/>
        <p:txBody>
          <a:bodyPr>
            <a:normAutofit/>
          </a:bodyPr>
          <a:lstStyle/>
          <a:p>
            <a:r>
              <a:rPr lang="en-IN" b="1" dirty="0" smtClean="0">
                <a:latin typeface="Times New Roman" pitchFamily="18" charset="0"/>
                <a:cs typeface="Times New Roman" pitchFamily="18" charset="0"/>
              </a:rPr>
              <a:t>: </a:t>
            </a:r>
            <a:r>
              <a:rPr lang="en-IN" dirty="0" smtClean="0">
                <a:latin typeface="Times New Roman" pitchFamily="18" charset="0"/>
                <a:cs typeface="Times New Roman" pitchFamily="18" charset="0"/>
              </a:rPr>
              <a:t>Incidence of </a:t>
            </a:r>
            <a:r>
              <a:rPr lang="en-IN" dirty="0" err="1" smtClean="0">
                <a:latin typeface="Times New Roman" pitchFamily="18" charset="0"/>
                <a:cs typeface="Times New Roman" pitchFamily="18" charset="0"/>
              </a:rPr>
              <a:t>warfarin</a:t>
            </a:r>
            <a:r>
              <a:rPr lang="en-IN" dirty="0" smtClean="0">
                <a:latin typeface="Times New Roman" pitchFamily="18" charset="0"/>
                <a:cs typeface="Times New Roman" pitchFamily="18" charset="0"/>
              </a:rPr>
              <a:t> </a:t>
            </a:r>
            <a:r>
              <a:rPr lang="en-IN" dirty="0" err="1" smtClean="0">
                <a:latin typeface="Times New Roman" pitchFamily="18" charset="0"/>
                <a:cs typeface="Times New Roman" pitchFamily="18" charset="0"/>
              </a:rPr>
              <a:t>embryopathy</a:t>
            </a:r>
            <a:r>
              <a:rPr lang="en-IN" dirty="0" smtClean="0">
                <a:latin typeface="Times New Roman" pitchFamily="18" charset="0"/>
                <a:cs typeface="Times New Roman" pitchFamily="18" charset="0"/>
              </a:rPr>
              <a:t> is less than 10%.</a:t>
            </a:r>
          </a:p>
          <a:p>
            <a:r>
              <a:rPr lang="en-IN" dirty="0" smtClean="0">
                <a:latin typeface="Times New Roman" pitchFamily="18" charset="0"/>
                <a:cs typeface="Times New Roman" pitchFamily="18" charset="0"/>
              </a:rPr>
              <a:t> </a:t>
            </a:r>
            <a:r>
              <a:rPr lang="en-IN" dirty="0" err="1" smtClean="0">
                <a:latin typeface="Times New Roman" pitchFamily="18" charset="0"/>
                <a:cs typeface="Times New Roman" pitchFamily="18" charset="0"/>
              </a:rPr>
              <a:t>Warfarin</a:t>
            </a:r>
            <a:r>
              <a:rPr lang="en-IN" dirty="0" smtClean="0">
                <a:latin typeface="Times New Roman" pitchFamily="18" charset="0"/>
                <a:cs typeface="Times New Roman" pitchFamily="18" charset="0"/>
              </a:rPr>
              <a:t> </a:t>
            </a:r>
            <a:r>
              <a:rPr lang="en-IN" dirty="0" err="1" smtClean="0">
                <a:latin typeface="Times New Roman" pitchFamily="18" charset="0"/>
                <a:cs typeface="Times New Roman" pitchFamily="18" charset="0"/>
              </a:rPr>
              <a:t>embryopathy</a:t>
            </a:r>
            <a:r>
              <a:rPr lang="en-IN" dirty="0" smtClean="0">
                <a:latin typeface="Times New Roman" pitchFamily="18" charset="0"/>
                <a:cs typeface="Times New Roman" pitchFamily="18" charset="0"/>
              </a:rPr>
              <a:t> results in bone and cartilaginous abnormalities with </a:t>
            </a:r>
            <a:r>
              <a:rPr lang="en-IN" dirty="0" err="1" smtClean="0">
                <a:latin typeface="Times New Roman" pitchFamily="18" charset="0"/>
                <a:cs typeface="Times New Roman" pitchFamily="18" charset="0"/>
              </a:rPr>
              <a:t>chondrodysplasia</a:t>
            </a:r>
            <a:r>
              <a:rPr lang="en-IN" dirty="0" smtClean="0">
                <a:latin typeface="Times New Roman" pitchFamily="18" charset="0"/>
                <a:cs typeface="Times New Roman" pitchFamily="18" charset="0"/>
              </a:rPr>
              <a:t>, nasal </a:t>
            </a:r>
            <a:r>
              <a:rPr lang="en-IN" dirty="0" err="1" smtClean="0">
                <a:latin typeface="Times New Roman" pitchFamily="18" charset="0"/>
                <a:cs typeface="Times New Roman" pitchFamily="18" charset="0"/>
              </a:rPr>
              <a:t>hypoplasia</a:t>
            </a:r>
            <a:r>
              <a:rPr lang="en-IN" dirty="0" smtClean="0">
                <a:latin typeface="Times New Roman" pitchFamily="18" charset="0"/>
                <a:cs typeface="Times New Roman" pitchFamily="18" charset="0"/>
              </a:rPr>
              <a:t>, optic </a:t>
            </a:r>
            <a:r>
              <a:rPr lang="en-IN" dirty="0" err="1" smtClean="0">
                <a:latin typeface="Times New Roman" pitchFamily="18" charset="0"/>
                <a:cs typeface="Times New Roman" pitchFamily="18" charset="0"/>
              </a:rPr>
              <a:t>atropathy</a:t>
            </a:r>
            <a:r>
              <a:rPr lang="en-IN" dirty="0" smtClean="0">
                <a:latin typeface="Times New Roman" pitchFamily="18" charset="0"/>
                <a:cs typeface="Times New Roman" pitchFamily="18" charset="0"/>
              </a:rPr>
              <a:t>, </a:t>
            </a:r>
            <a:r>
              <a:rPr lang="en-IN" dirty="0" err="1" smtClean="0">
                <a:latin typeface="Times New Roman" pitchFamily="18" charset="0"/>
                <a:cs typeface="Times New Roman" pitchFamily="18" charset="0"/>
              </a:rPr>
              <a:t>microphthalmia</a:t>
            </a:r>
            <a:r>
              <a:rPr lang="en-IN" dirty="0" smtClean="0">
                <a:latin typeface="Times New Roman" pitchFamily="18" charset="0"/>
                <a:cs typeface="Times New Roman" pitchFamily="18" charset="0"/>
              </a:rPr>
              <a:t>, blindness, minor neurologic dysfunction, reduced intelligence quotient and seizures.</a:t>
            </a:r>
          </a:p>
          <a:p>
            <a:r>
              <a:rPr lang="en-IN" dirty="0" smtClean="0">
                <a:latin typeface="Times New Roman" pitchFamily="18" charset="0"/>
                <a:cs typeface="Times New Roman" pitchFamily="18" charset="0"/>
              </a:rPr>
              <a:t> </a:t>
            </a:r>
            <a:r>
              <a:rPr lang="en-IN" dirty="0" err="1" smtClean="0">
                <a:latin typeface="Times New Roman" pitchFamily="18" charset="0"/>
                <a:cs typeface="Times New Roman" pitchFamily="18" charset="0"/>
              </a:rPr>
              <a:t>Warfarin</a:t>
            </a:r>
            <a:r>
              <a:rPr lang="en-IN" dirty="0" smtClean="0">
                <a:latin typeface="Times New Roman" pitchFamily="18" charset="0"/>
                <a:cs typeface="Times New Roman" pitchFamily="18" charset="0"/>
              </a:rPr>
              <a:t> does not enter breast milk and thus can be administered safely to women who breast-feed the infants.</a:t>
            </a:r>
            <a:endParaRPr lang="en-IN"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Biological and Pharmacological Considerations in the Elderly</a:t>
            </a:r>
            <a:endParaRPr lang="en-IN" dirty="0"/>
          </a:p>
        </p:txBody>
      </p:sp>
      <p:sp>
        <p:nvSpPr>
          <p:cNvPr id="3" name="Content Placeholder 2"/>
          <p:cNvSpPr>
            <a:spLocks noGrp="1"/>
          </p:cNvSpPr>
          <p:nvPr>
            <p:ph idx="1"/>
          </p:nvPr>
        </p:nvSpPr>
        <p:spPr/>
        <p:txBody>
          <a:bodyPr>
            <a:normAutofit fontScale="92500" lnSpcReduction="20000"/>
          </a:bodyPr>
          <a:lstStyle/>
          <a:p>
            <a:r>
              <a:rPr lang="en-IN" dirty="0" smtClean="0"/>
              <a:t>The elderly experience a shift of the </a:t>
            </a:r>
            <a:r>
              <a:rPr lang="en-IN" dirty="0" err="1" smtClean="0"/>
              <a:t>hemostatic</a:t>
            </a:r>
            <a:r>
              <a:rPr lang="en-IN" dirty="0" smtClean="0"/>
              <a:t> balance towards increased clotting and decreased </a:t>
            </a:r>
            <a:r>
              <a:rPr lang="en-IN" dirty="0" err="1" smtClean="0"/>
              <a:t>fibrinolysis</a:t>
            </a:r>
            <a:r>
              <a:rPr lang="en-IN" dirty="0" smtClean="0"/>
              <a:t>.</a:t>
            </a:r>
          </a:p>
          <a:p>
            <a:r>
              <a:rPr lang="en-IN" dirty="0" smtClean="0"/>
              <a:t> Aging may also lead to changes intrinsic to the platelet that are associated with increased platelet reactivity.</a:t>
            </a:r>
          </a:p>
          <a:p>
            <a:r>
              <a:rPr lang="en-IN" dirty="0" smtClean="0"/>
              <a:t> Increased platelet activity has been correlated with a higher content of platelet phospholipids, suggesting an age-related increase in platelet </a:t>
            </a:r>
            <a:r>
              <a:rPr lang="en-IN" dirty="0" err="1" smtClean="0"/>
              <a:t>transmembrane</a:t>
            </a:r>
            <a:r>
              <a:rPr lang="en-IN" dirty="0" smtClean="0"/>
              <a:t> </a:t>
            </a:r>
            <a:r>
              <a:rPr lang="en-IN" dirty="0" err="1" smtClean="0"/>
              <a:t>signaling</a:t>
            </a:r>
            <a:r>
              <a:rPr lang="en-IN" dirty="0" smtClean="0"/>
              <a:t> or second messenger accumulation .</a:t>
            </a:r>
          </a:p>
          <a:p>
            <a:r>
              <a:rPr lang="en-IN" dirty="0" smtClean="0"/>
              <a:t> Although </a:t>
            </a:r>
            <a:r>
              <a:rPr lang="en-IN" dirty="0" err="1" smtClean="0"/>
              <a:t>hemostatic</a:t>
            </a:r>
            <a:r>
              <a:rPr lang="en-IN" dirty="0" smtClean="0"/>
              <a:t> factors vary significantly with age, additional factors such as blood stasis and vessel wall degeneration with endothelial dysfunction play a key role and contribute to increased platelet activation and arterial thrombosis in the elderly.</a:t>
            </a:r>
            <a:endParaRPr lang="en-IN"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IN" dirty="0" smtClean="0"/>
              <a:t>age-related changes in absorption, distribution, metabolism, and clearance of antithrombotic drugs (Figure </a:t>
            </a:r>
            <a:r>
              <a:rPr lang="en-IN" dirty="0" smtClean="0">
                <a:hlinkClick r:id="rId3"/>
              </a:rPr>
              <a:t>1</a:t>
            </a:r>
            <a:r>
              <a:rPr lang="en-IN" dirty="0" smtClean="0"/>
              <a:t>). Since </a:t>
            </a:r>
            <a:r>
              <a:rPr lang="en-IN" dirty="0" err="1" smtClean="0"/>
              <a:t>polypharmacy</a:t>
            </a:r>
            <a:r>
              <a:rPr lang="en-IN" dirty="0" smtClean="0"/>
              <a:t> is common in elderly patients, this exposes them to a greater risk of adverse drug–drug interactions. In addition to pharmacokinetics, age-related changes in </a:t>
            </a:r>
            <a:r>
              <a:rPr lang="en-IN" dirty="0" err="1" smtClean="0"/>
              <a:t>pharmacodynamics</a:t>
            </a:r>
            <a:r>
              <a:rPr lang="en-IN" dirty="0" smtClean="0"/>
              <a:t> may also occur, leading to a reduction of homeostatic mechanisms (</a:t>
            </a:r>
            <a:r>
              <a:rPr lang="en-IN" dirty="0" smtClean="0">
                <a:hlinkClick r:id="rId3"/>
              </a:rPr>
              <a:t>3</a:t>
            </a:r>
            <a:r>
              <a:rPr lang="en-IN" dirty="0" smtClean="0"/>
              <a:t>,</a:t>
            </a:r>
            <a:r>
              <a:rPr lang="en-IN" dirty="0" smtClean="0">
                <a:hlinkClick r:id="rId3"/>
              </a:rPr>
              <a:t>8</a:t>
            </a:r>
            <a:r>
              <a:rPr lang="en-IN" dirty="0" smtClean="0"/>
              <a:t>). This implies </a:t>
            </a:r>
            <a:endParaRPr lang="en-IN"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IN" dirty="0" smtClean="0"/>
              <a:t>Numerous factors challenge the identification of the optimal antithrombotic drug regimens in the elderly. These include factors that may affect therapeutic agents in general (e.g., renal function, hepatic metabolism, body mass distribution) as well as factors more specific to thrombosis and </a:t>
            </a:r>
            <a:r>
              <a:rPr lang="en-IN" dirty="0" err="1" smtClean="0"/>
              <a:t>hemostasis</a:t>
            </a:r>
            <a:r>
              <a:rPr lang="en-IN" dirty="0" smtClean="0"/>
              <a:t> (e.g., platelet dysfunction, coagulation disorders). The greater risk of adverse drug–drug interactions due to </a:t>
            </a:r>
            <a:r>
              <a:rPr lang="en-IN" dirty="0" err="1" smtClean="0"/>
              <a:t>polypharmacy</a:t>
            </a:r>
            <a:r>
              <a:rPr lang="en-IN" dirty="0" smtClean="0"/>
              <a:t> in the elderly further enhances these concerns</a:t>
            </a:r>
            <a:endParaRPr lang="en-IN"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Heart disease in the elderly</a:t>
            </a:r>
            <a:endParaRPr lang="en-IN" dirty="0"/>
          </a:p>
        </p:txBody>
      </p:sp>
      <p:sp>
        <p:nvSpPr>
          <p:cNvPr id="3" name="Content Placeholder 2"/>
          <p:cNvSpPr>
            <a:spLocks noGrp="1"/>
          </p:cNvSpPr>
          <p:nvPr>
            <p:ph idx="1"/>
          </p:nvPr>
        </p:nvSpPr>
        <p:spPr/>
        <p:txBody>
          <a:bodyPr/>
          <a:lstStyle/>
          <a:p>
            <a:r>
              <a:rPr lang="en-IN" dirty="0" smtClean="0"/>
              <a:t>Cardiac drugs in renal failure.-</a:t>
            </a:r>
          </a:p>
          <a:p>
            <a:r>
              <a:rPr lang="en-IN" dirty="0" err="1" smtClean="0"/>
              <a:t>Warfarin</a:t>
            </a:r>
            <a:r>
              <a:rPr lang="en-IN" dirty="0" smtClean="0"/>
              <a:t>—close monitoring of INR.</a:t>
            </a:r>
          </a:p>
          <a:p>
            <a:r>
              <a:rPr lang="en-IN" dirty="0" err="1" smtClean="0"/>
              <a:t>Clopidogrel</a:t>
            </a:r>
            <a:r>
              <a:rPr lang="en-IN" dirty="0" smtClean="0"/>
              <a:t> and aspirin-in dialysis patient increases risk of bleeding.</a:t>
            </a:r>
          </a:p>
          <a:p>
            <a:r>
              <a:rPr lang="en-IN" dirty="0" smtClean="0"/>
              <a:t>ACEI </a:t>
            </a:r>
            <a:r>
              <a:rPr lang="en-IN" dirty="0" err="1" smtClean="0"/>
              <a:t>ans</a:t>
            </a:r>
            <a:r>
              <a:rPr lang="en-IN" dirty="0" smtClean="0"/>
              <a:t> ARBS—Risk of worsening of renal function when used with </a:t>
            </a:r>
            <a:r>
              <a:rPr lang="en-IN" dirty="0" err="1" smtClean="0"/>
              <a:t>aggresive</a:t>
            </a:r>
            <a:r>
              <a:rPr lang="en-IN" dirty="0" smtClean="0"/>
              <a:t> diuretic </a:t>
            </a:r>
            <a:r>
              <a:rPr lang="en-IN" dirty="0" err="1" smtClean="0"/>
              <a:t>regimens.,risk</a:t>
            </a:r>
            <a:r>
              <a:rPr lang="en-IN" dirty="0" smtClean="0"/>
              <a:t> of </a:t>
            </a:r>
            <a:r>
              <a:rPr lang="en-IN" dirty="0" err="1" smtClean="0"/>
              <a:t>hyperkalemia</a:t>
            </a:r>
            <a:r>
              <a:rPr lang="en-IN" dirty="0" smtClean="0"/>
              <a:t> when used with potassium sparing diuretics.</a:t>
            </a:r>
          </a:p>
          <a:p>
            <a:endParaRPr lang="en-IN"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IN" dirty="0" err="1" smtClean="0"/>
              <a:t>Aldosterone</a:t>
            </a:r>
            <a:r>
              <a:rPr lang="en-IN" dirty="0" smtClean="0"/>
              <a:t> receptor antagonists—use along with ACEI/ARBS and </a:t>
            </a:r>
            <a:r>
              <a:rPr lang="en-IN" dirty="0" err="1" smtClean="0"/>
              <a:t>betablockers</a:t>
            </a:r>
            <a:r>
              <a:rPr lang="en-IN" dirty="0" smtClean="0"/>
              <a:t> increase risk of </a:t>
            </a:r>
            <a:r>
              <a:rPr lang="en-IN" dirty="0" err="1" smtClean="0"/>
              <a:t>hyperkalemia</a:t>
            </a:r>
            <a:r>
              <a:rPr lang="en-IN" dirty="0" smtClean="0"/>
              <a:t>.</a:t>
            </a:r>
          </a:p>
          <a:p>
            <a:endParaRPr lang="en-IN" dirty="0" smtClean="0"/>
          </a:p>
          <a:p>
            <a:r>
              <a:rPr lang="en-IN" dirty="0" err="1" smtClean="0"/>
              <a:t>Antiarrhythmics</a:t>
            </a:r>
            <a:r>
              <a:rPr lang="en-IN" dirty="0" smtClean="0"/>
              <a:t>—need dose </a:t>
            </a:r>
            <a:r>
              <a:rPr lang="en-IN" dirty="0" err="1" smtClean="0"/>
              <a:t>adjsutments</a:t>
            </a:r>
            <a:r>
              <a:rPr lang="en-IN" dirty="0" smtClean="0"/>
              <a:t> in CKD.</a:t>
            </a:r>
            <a:endParaRPr lang="en-IN"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MCQS</a:t>
            </a:r>
            <a:endParaRPr lang="en-IN" dirty="0"/>
          </a:p>
        </p:txBody>
      </p:sp>
      <p:sp>
        <p:nvSpPr>
          <p:cNvPr id="3" name="Content Placeholder 2"/>
          <p:cNvSpPr>
            <a:spLocks noGrp="1"/>
          </p:cNvSpPr>
          <p:nvPr>
            <p:ph idx="1"/>
          </p:nvPr>
        </p:nvSpPr>
        <p:spPr/>
        <p:txBody>
          <a:bodyPr/>
          <a:lstStyle/>
          <a:p>
            <a:r>
              <a:rPr lang="en-IN" dirty="0" smtClean="0"/>
              <a:t>Which of the </a:t>
            </a:r>
            <a:r>
              <a:rPr lang="en-IN" dirty="0" err="1" smtClean="0"/>
              <a:t>folowing</a:t>
            </a:r>
            <a:r>
              <a:rPr lang="en-IN" dirty="0" smtClean="0"/>
              <a:t> is contraindicated in a pregnant patient with CHF-</a:t>
            </a:r>
          </a:p>
          <a:p>
            <a:r>
              <a:rPr lang="en-IN" dirty="0" err="1" smtClean="0"/>
              <a:t>A.Digoxn</a:t>
            </a:r>
            <a:r>
              <a:rPr lang="en-IN" dirty="0" smtClean="0"/>
              <a:t>.</a:t>
            </a:r>
          </a:p>
          <a:p>
            <a:r>
              <a:rPr lang="en-IN" dirty="0" err="1" smtClean="0"/>
              <a:t>B.Diuretic</a:t>
            </a:r>
            <a:r>
              <a:rPr lang="en-IN" dirty="0" smtClean="0"/>
              <a:t>.</a:t>
            </a:r>
          </a:p>
          <a:p>
            <a:r>
              <a:rPr lang="en-IN" dirty="0" smtClean="0"/>
              <a:t>C.ACEI.</a:t>
            </a:r>
          </a:p>
          <a:p>
            <a:r>
              <a:rPr lang="en-IN" dirty="0" err="1" smtClean="0"/>
              <a:t>D.Betablocker</a:t>
            </a:r>
            <a:r>
              <a:rPr lang="en-IN" dirty="0" smtClean="0"/>
              <a:t>.</a:t>
            </a:r>
            <a:endParaRPr lang="en-IN"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IN" dirty="0" smtClean="0"/>
              <a:t>A 25 yrs. Married  patient with </a:t>
            </a:r>
            <a:r>
              <a:rPr lang="en-IN" dirty="0" err="1" smtClean="0"/>
              <a:t>RHD.Mitral</a:t>
            </a:r>
            <a:r>
              <a:rPr lang="en-IN" dirty="0" smtClean="0"/>
              <a:t> Regurgitation on </a:t>
            </a:r>
            <a:r>
              <a:rPr lang="en-IN" dirty="0" err="1" smtClean="0"/>
              <a:t>furosemide,Enalapril</a:t>
            </a:r>
            <a:r>
              <a:rPr lang="en-IN" dirty="0" smtClean="0"/>
              <a:t> 2.5 mg. And inj. </a:t>
            </a:r>
            <a:r>
              <a:rPr lang="en-IN" dirty="0" err="1" smtClean="0"/>
              <a:t>Benjathine</a:t>
            </a:r>
            <a:r>
              <a:rPr lang="en-IN" dirty="0" smtClean="0"/>
              <a:t> penicillin plans to </a:t>
            </a:r>
            <a:r>
              <a:rPr lang="en-IN" dirty="0" err="1" smtClean="0"/>
              <a:t>conceive.which</a:t>
            </a:r>
            <a:r>
              <a:rPr lang="en-IN" dirty="0" smtClean="0"/>
              <a:t> of the above drugs will you ask her to stop –</a:t>
            </a:r>
          </a:p>
          <a:p>
            <a:r>
              <a:rPr lang="en-IN" dirty="0" err="1" smtClean="0"/>
              <a:t>Furosemide</a:t>
            </a:r>
            <a:r>
              <a:rPr lang="en-IN" dirty="0" smtClean="0"/>
              <a:t>,</a:t>
            </a:r>
          </a:p>
          <a:p>
            <a:r>
              <a:rPr lang="en-IN" dirty="0" err="1" smtClean="0"/>
              <a:t>Enalapril</a:t>
            </a:r>
            <a:r>
              <a:rPr lang="en-IN" dirty="0" smtClean="0"/>
              <a:t>.</a:t>
            </a:r>
          </a:p>
          <a:p>
            <a:r>
              <a:rPr lang="en-IN" dirty="0" err="1" smtClean="0"/>
              <a:t>Benjathine</a:t>
            </a:r>
            <a:r>
              <a:rPr lang="en-IN" dirty="0" smtClean="0"/>
              <a:t> penicillin.</a:t>
            </a: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lnSpcReduction="10000"/>
          </a:bodyPr>
          <a:lstStyle/>
          <a:p>
            <a:r>
              <a:rPr lang="en-IN" dirty="0" smtClean="0"/>
              <a:t>Factors affecting the absorption, distribution, metabolism, and excretion of drugs in paediatric population. </a:t>
            </a:r>
          </a:p>
          <a:p>
            <a:r>
              <a:rPr lang="en-IN" dirty="0" smtClean="0"/>
              <a:t>determine </a:t>
            </a:r>
            <a:r>
              <a:rPr lang="en-IN" dirty="0" err="1" smtClean="0"/>
              <a:t>pediatric</a:t>
            </a:r>
            <a:r>
              <a:rPr lang="en-IN" dirty="0" smtClean="0"/>
              <a:t> characteristics or challenges that increase the risk of medication errors.</a:t>
            </a:r>
          </a:p>
          <a:p>
            <a:r>
              <a:rPr lang="en-IN" dirty="0" smtClean="0"/>
              <a:t>discuss common medication errors that occur in </a:t>
            </a:r>
            <a:r>
              <a:rPr lang="en-IN" dirty="0" err="1" smtClean="0"/>
              <a:t>pediatric</a:t>
            </a:r>
            <a:r>
              <a:rPr lang="en-IN" dirty="0" smtClean="0"/>
              <a:t> populations. </a:t>
            </a:r>
          </a:p>
          <a:p>
            <a:r>
              <a:rPr lang="en-IN" dirty="0" smtClean="0"/>
              <a:t>recognize high alert medications in the </a:t>
            </a:r>
            <a:r>
              <a:rPr lang="en-IN" dirty="0" err="1" smtClean="0"/>
              <a:t>pediatric</a:t>
            </a:r>
            <a:r>
              <a:rPr lang="en-IN" dirty="0" smtClean="0"/>
              <a:t> population </a:t>
            </a:r>
          </a:p>
          <a:p>
            <a:r>
              <a:rPr lang="en-IN" dirty="0" smtClean="0"/>
              <a:t>describe strategies to decrease the risk related to </a:t>
            </a:r>
            <a:r>
              <a:rPr lang="en-IN" dirty="0" err="1" smtClean="0"/>
              <a:t>pediatric</a:t>
            </a:r>
            <a:r>
              <a:rPr lang="en-IN" dirty="0" smtClean="0"/>
              <a:t> errors.</a:t>
            </a:r>
          </a:p>
          <a:p>
            <a:endParaRPr lang="en-IN"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IN" dirty="0" smtClean="0"/>
              <a:t>Which of the following is a safe antihypertensive in pregnancy-</a:t>
            </a:r>
          </a:p>
          <a:p>
            <a:r>
              <a:rPr lang="en-IN" dirty="0" err="1" smtClean="0"/>
              <a:t>A.thiazide</a:t>
            </a:r>
            <a:r>
              <a:rPr lang="en-IN" dirty="0" smtClean="0"/>
              <a:t> diuretic</a:t>
            </a:r>
          </a:p>
          <a:p>
            <a:r>
              <a:rPr lang="en-IN" dirty="0" err="1" smtClean="0"/>
              <a:t>B.enalapril</a:t>
            </a:r>
            <a:endParaRPr lang="en-IN" dirty="0" smtClean="0"/>
          </a:p>
          <a:p>
            <a:r>
              <a:rPr lang="en-IN" dirty="0" err="1" smtClean="0"/>
              <a:t>C.alphamethyldopa</a:t>
            </a:r>
            <a:r>
              <a:rPr lang="en-IN" dirty="0" smtClean="0"/>
              <a:t>.</a:t>
            </a:r>
          </a:p>
          <a:p>
            <a:r>
              <a:rPr lang="en-IN" dirty="0" err="1" smtClean="0"/>
              <a:t>D.losartan</a:t>
            </a:r>
            <a:r>
              <a:rPr lang="en-IN" dirty="0" smtClean="0"/>
              <a:t>.</a:t>
            </a:r>
            <a:endParaRPr lang="en-IN"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r>
              <a:rPr lang="en-IN" dirty="0" smtClean="0"/>
              <a:t>Which of the following is NOT safe from the fetal point of view-</a:t>
            </a:r>
          </a:p>
          <a:p>
            <a:r>
              <a:rPr lang="en-IN" dirty="0" smtClean="0"/>
              <a:t>A.DIGOXIN.</a:t>
            </a:r>
          </a:p>
          <a:p>
            <a:r>
              <a:rPr lang="en-IN" dirty="0" smtClean="0"/>
              <a:t>B.METOPROLOL.</a:t>
            </a:r>
          </a:p>
          <a:p>
            <a:r>
              <a:rPr lang="en-IN" dirty="0" smtClean="0"/>
              <a:t>C.AMIODARONE.</a:t>
            </a:r>
          </a:p>
          <a:p>
            <a:r>
              <a:rPr lang="en-IN" smtClean="0"/>
              <a:t>D.VERAPAMIL.</a:t>
            </a:r>
            <a:endParaRPr lang="en-IN"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normAutofit/>
          </a:bodyPr>
          <a:lstStyle/>
          <a:p>
            <a:endParaRPr lang="en-IN" dirty="0" smtClean="0"/>
          </a:p>
          <a:p>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smtClean="0"/>
              <a:t>Identify the epidemiology of medication use in the elderly. </a:t>
            </a:r>
          </a:p>
          <a:p>
            <a:r>
              <a:rPr lang="en-IN" dirty="0" smtClean="0"/>
              <a:t>Identify the role of the pharmacist &amp; strategies to enhance safe medication use in the elderly. </a:t>
            </a:r>
          </a:p>
          <a:p>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IN" dirty="0" smtClean="0"/>
              <a:t>Special Considerations in Geriatrics Pharmacotherapy : </a:t>
            </a:r>
          </a:p>
          <a:p>
            <a:r>
              <a:rPr lang="en-IN" dirty="0" smtClean="0"/>
              <a:t>1. Explain categories used to describe &amp; assess an older adult </a:t>
            </a:r>
          </a:p>
          <a:p>
            <a:r>
              <a:rPr lang="en-IN" dirty="0" smtClean="0"/>
              <a:t>2. Describe age-related biologic changes &amp; their clinical implications </a:t>
            </a:r>
          </a:p>
          <a:p>
            <a:r>
              <a:rPr lang="en-IN" dirty="0" smtClean="0"/>
              <a:t>3. Describe PD/PK changes in the elderly &amp; their clinical implications </a:t>
            </a:r>
          </a:p>
          <a:p>
            <a:r>
              <a:rPr lang="en-IN" dirty="0" smtClean="0"/>
              <a:t>4. Evaluate pharmacotherapy based on PD/PK changes given a patient case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20000"/>
          </a:bodyPr>
          <a:lstStyle/>
          <a:p>
            <a:r>
              <a:rPr lang="en-IN" dirty="0" smtClean="0"/>
              <a:t>Special Considerations in Geriatrics Pharmacotherapy  </a:t>
            </a:r>
          </a:p>
          <a:p>
            <a:r>
              <a:rPr lang="en-IN" dirty="0" smtClean="0"/>
              <a:t>1. Describe epidemiologic characteristics of the elderly as it relates to living &amp; care environments, mortality causes, and functional limitations </a:t>
            </a:r>
          </a:p>
          <a:p>
            <a:r>
              <a:rPr lang="en-IN" dirty="0" smtClean="0"/>
              <a:t>2. Define </a:t>
            </a:r>
            <a:r>
              <a:rPr lang="en-IN" dirty="0" err="1" smtClean="0"/>
              <a:t>polypharmacy</a:t>
            </a:r>
            <a:r>
              <a:rPr lang="en-IN" dirty="0" smtClean="0"/>
              <a:t>, underuse, and inappropriate prescribing </a:t>
            </a:r>
          </a:p>
          <a:p>
            <a:r>
              <a:rPr lang="en-IN" dirty="0" smtClean="0"/>
              <a:t>3. Identify inappropriate medication use </a:t>
            </a:r>
          </a:p>
          <a:p>
            <a:r>
              <a:rPr lang="en-IN" dirty="0" smtClean="0"/>
              <a:t>4. Discuss the role of a pharmacist in geriatric assessment </a:t>
            </a:r>
          </a:p>
          <a:p>
            <a:r>
              <a:rPr lang="en-IN" dirty="0" smtClean="0"/>
              <a:t>5. Identify factors affecting medication non-adherence </a:t>
            </a:r>
          </a:p>
          <a:p>
            <a:r>
              <a:rPr lang="en-IN" dirty="0" smtClean="0"/>
              <a:t>6. Identify barriers to optimal pharmacotherapy based on a specific scenario </a:t>
            </a:r>
          </a:p>
          <a:p>
            <a:r>
              <a:rPr lang="en-IN" dirty="0" smtClean="0"/>
              <a:t>7. Evaluate a patient for risk of falls </a:t>
            </a:r>
          </a:p>
          <a:p>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10000"/>
          </a:bodyPr>
          <a:lstStyle/>
          <a:p>
            <a:r>
              <a:rPr lang="en-IN" dirty="0" smtClean="0"/>
              <a:t>Medications Safety in Geriatrics </a:t>
            </a:r>
          </a:p>
          <a:p>
            <a:r>
              <a:rPr lang="en-IN" dirty="0" smtClean="0"/>
              <a:t>1. Describe the epidemiology of medication use in the elderly </a:t>
            </a:r>
          </a:p>
          <a:p>
            <a:r>
              <a:rPr lang="en-IN" dirty="0" smtClean="0"/>
              <a:t>2. Identify types of and interventions for adverse drug reactions </a:t>
            </a:r>
          </a:p>
          <a:p>
            <a:r>
              <a:rPr lang="en-IN" dirty="0" smtClean="0"/>
              <a:t>3. Explain tools and guidelines used to assess medication appropriateness and safety </a:t>
            </a:r>
          </a:p>
          <a:p>
            <a:r>
              <a:rPr lang="en-IN" dirty="0" smtClean="0"/>
              <a:t>4. List medications or classes identified commonly to cause hospitalization or to be inappropriately omitted </a:t>
            </a:r>
          </a:p>
          <a:p>
            <a:r>
              <a:rPr lang="en-IN" dirty="0" smtClean="0"/>
              <a:t>5. Describe the role of the pharmacist &amp; strategies to enhance safe medication use in the elderly </a:t>
            </a:r>
          </a:p>
          <a:p>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smtClean="0"/>
              <a:t>Diseases during pregnancy—</a:t>
            </a:r>
          </a:p>
          <a:p>
            <a:r>
              <a:rPr lang="en-IN" dirty="0" smtClean="0"/>
              <a:t>Heart failure,</a:t>
            </a:r>
          </a:p>
          <a:p>
            <a:r>
              <a:rPr lang="en-IN" dirty="0" smtClean="0"/>
              <a:t>Hypertension,</a:t>
            </a:r>
          </a:p>
          <a:p>
            <a:r>
              <a:rPr lang="en-IN" dirty="0" smtClean="0"/>
              <a:t>Arrhythmias,</a:t>
            </a:r>
          </a:p>
          <a:p>
            <a:r>
              <a:rPr lang="en-IN" dirty="0" err="1" smtClean="0"/>
              <a:t>Valvular</a:t>
            </a:r>
            <a:r>
              <a:rPr lang="en-IN" dirty="0" smtClean="0"/>
              <a:t> heart  diseases.</a:t>
            </a:r>
          </a:p>
          <a:p>
            <a:r>
              <a:rPr lang="en-IN" dirty="0" err="1" smtClean="0"/>
              <a:t>Cardiomyopathies.—peripartum</a:t>
            </a:r>
            <a:r>
              <a:rPr lang="en-IN" dirty="0" smtClean="0"/>
              <a:t> </a:t>
            </a:r>
            <a:r>
              <a:rPr lang="en-IN" dirty="0" err="1" smtClean="0"/>
              <a:t>cardiomyopathy</a:t>
            </a:r>
            <a:r>
              <a:rPr lang="en-IN" dirty="0" smtClean="0"/>
              <a:t>.</a:t>
            </a:r>
          </a:p>
          <a:p>
            <a:r>
              <a:rPr lang="en-IN" dirty="0" smtClean="0"/>
              <a:t>Anticoagulation </a:t>
            </a:r>
            <a:r>
              <a:rPr lang="en-IN" smtClean="0"/>
              <a:t>during pregnancy.</a:t>
            </a:r>
            <a:endParaRPr lang="en-IN" dirty="0" smtClean="0"/>
          </a:p>
          <a:p>
            <a:r>
              <a:rPr lang="en-IN" dirty="0" err="1" smtClean="0"/>
              <a:t>Amiodarone</a:t>
            </a:r>
            <a:r>
              <a:rPr lang="en-IN" dirty="0" smtClean="0"/>
              <a:t>—demonstrated fetal risk</a:t>
            </a:r>
          </a:p>
          <a:p>
            <a:r>
              <a:rPr lang="en-IN" dirty="0" smtClean="0"/>
              <a:t>Only extreme maternal safety Issues justify use.</a:t>
            </a:r>
            <a:endParaRPr lang="en-IN"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1453</TotalTime>
  <Words>2498</Words>
  <Application>Microsoft Office PowerPoint</Application>
  <PresentationFormat>On-screen Show (4:3)</PresentationFormat>
  <Paragraphs>184</Paragraphs>
  <Slides>42</Slides>
  <Notes>2</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Flow</vt:lpstr>
      <vt:lpstr>PHARMACOTHERAPY OF SPECIAL POPULATIONS</vt:lpstr>
      <vt:lpstr>Slide 2</vt:lpstr>
      <vt:lpstr>Slide 3</vt:lpstr>
      <vt:lpstr>Slide 4</vt:lpstr>
      <vt:lpstr>Slide 5</vt:lpstr>
      <vt:lpstr>Slide 6</vt:lpstr>
      <vt:lpstr>Slide 7</vt:lpstr>
      <vt:lpstr>Slide 8</vt:lpstr>
      <vt:lpstr>Slide 9</vt:lpstr>
      <vt:lpstr>FDA Use-in-Pregnancy Ratings:</vt:lpstr>
      <vt:lpstr>Slide 11</vt:lpstr>
      <vt:lpstr>Slide 12</vt:lpstr>
      <vt:lpstr>CARDIOVASCULAR DRUGS IN PREGNANCY</vt:lpstr>
      <vt:lpstr>Slide 14</vt:lpstr>
      <vt:lpstr>Slide 15</vt:lpstr>
      <vt:lpstr>ACE inhibitors and Angiotensin II receptor blockers :</vt:lpstr>
      <vt:lpstr>Slide 17</vt:lpstr>
      <vt:lpstr>Slide 18</vt:lpstr>
      <vt:lpstr>Management of Arrhythmias during pregnancy</vt:lpstr>
      <vt:lpstr>Slide 20</vt:lpstr>
      <vt:lpstr>Slide 21</vt:lpstr>
      <vt:lpstr>Betablockers </vt:lpstr>
      <vt:lpstr>Slide 23</vt:lpstr>
      <vt:lpstr>Management of CAD in pregnancy</vt:lpstr>
      <vt:lpstr>Management of anticoagulation during pregnancy</vt:lpstr>
      <vt:lpstr>Anticoagulation recommendations for pregnant patients who have a mechanical heart valve</vt:lpstr>
      <vt:lpstr>Slide 27</vt:lpstr>
      <vt:lpstr>Slide 28</vt:lpstr>
      <vt:lpstr>Slide 29</vt:lpstr>
      <vt:lpstr>Slide 30</vt:lpstr>
      <vt:lpstr>Slide 31</vt:lpstr>
      <vt:lpstr>Warfarin embryopathy</vt:lpstr>
      <vt:lpstr>Biological and Pharmacological Considerations in the Elderly</vt:lpstr>
      <vt:lpstr>Slide 34</vt:lpstr>
      <vt:lpstr>Slide 35</vt:lpstr>
      <vt:lpstr>Heart disease in the elderly</vt:lpstr>
      <vt:lpstr>Slide 37</vt:lpstr>
      <vt:lpstr>MCQS</vt:lpstr>
      <vt:lpstr>Slide 39</vt:lpstr>
      <vt:lpstr>Slide 40</vt:lpstr>
      <vt:lpstr>Slide 41</vt:lpstr>
      <vt:lpstr>Slide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DR.Srinivas</dc:creator>
  <cp:lastModifiedBy>DR.Srinivas</cp:lastModifiedBy>
  <cp:revision>22</cp:revision>
  <dcterms:created xsi:type="dcterms:W3CDTF">2006-08-16T00:00:00Z</dcterms:created>
  <dcterms:modified xsi:type="dcterms:W3CDTF">2014-08-13T08:05:29Z</dcterms:modified>
</cp:coreProperties>
</file>